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4" r:id="rId2"/>
    <p:sldId id="1338" r:id="rId3"/>
    <p:sldId id="1334" r:id="rId4"/>
    <p:sldId id="277" r:id="rId5"/>
    <p:sldId id="1336" r:id="rId6"/>
    <p:sldId id="1337" r:id="rId7"/>
    <p:sldId id="673" r:id="rId8"/>
    <p:sldId id="672" r:id="rId9"/>
    <p:sldId id="275" r:id="rId10"/>
    <p:sldId id="286" r:id="rId11"/>
    <p:sldId id="133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5B05C-66D5-446E-862B-888C37B50A9D}"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88C76-DBA8-4FA4-843F-ADA92C6C5555}" type="slidenum">
              <a:rPr lang="en-US" smtClean="0"/>
              <a:t>‹#›</a:t>
            </a:fld>
            <a:endParaRPr lang="en-US"/>
          </a:p>
        </p:txBody>
      </p:sp>
    </p:spTree>
    <p:extLst>
      <p:ext uri="{BB962C8B-B14F-4D97-AF65-F5344CB8AC3E}">
        <p14:creationId xmlns:p14="http://schemas.microsoft.com/office/powerpoint/2010/main" val="387748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goes back to the slide that a lot of these veterans feel the emptiness when they get out.</a:t>
            </a:r>
          </a:p>
          <a:p>
            <a:endParaRPr lang="en-US" dirty="0"/>
          </a:p>
          <a:p>
            <a:r>
              <a:rPr lang="en-US" dirty="0"/>
              <a:t>so, they feel the isolation kick in and then the avoidance comes in and it’s a slippery slope. </a:t>
            </a:r>
          </a:p>
          <a:p>
            <a:endParaRPr lang="en-US" dirty="0"/>
          </a:p>
          <a:p>
            <a:r>
              <a:rPr lang="en-US" dirty="0"/>
              <a:t>PTSD can't fix itself and if they have it, they need to work with someone. </a:t>
            </a:r>
          </a:p>
          <a:p>
            <a:endParaRPr lang="en-US" dirty="0"/>
          </a:p>
          <a:p>
            <a:r>
              <a:rPr lang="en-US" dirty="0"/>
              <a:t>If we know the people are out there before the crisis and we can get them in just to get to one VA contact that is a great first step for a lot of people. </a:t>
            </a:r>
          </a:p>
          <a:p>
            <a:endParaRPr lang="en-US" dirty="0"/>
          </a:p>
          <a:p>
            <a:endParaRPr lang="en-US" dirty="0"/>
          </a:p>
          <a:p>
            <a:r>
              <a:rPr lang="en-US" sz="1200" b="0" i="0" u="none" strike="noStrike" kern="1200" baseline="0" dirty="0">
                <a:solidFill>
                  <a:schemeClr val="tx1"/>
                </a:solidFill>
                <a:latin typeface="+mn-lt"/>
                <a:ea typeface="+mn-ea"/>
                <a:cs typeface="+mn-cs"/>
              </a:rPr>
              <a:t>Despite the hardships that they endured, the injuries that they sustained and the loss of personal freedom that they experienced most veterans would agree with the paradoxical statement that they are glad that they are no longer serving yet they would do it all again if given the chance. </a:t>
            </a:r>
            <a:endParaRPr lang="en-US" dirty="0"/>
          </a:p>
        </p:txBody>
      </p:sp>
      <p:sp>
        <p:nvSpPr>
          <p:cNvPr id="4" name="Slide Number Placeholder 3"/>
          <p:cNvSpPr>
            <a:spLocks noGrp="1"/>
          </p:cNvSpPr>
          <p:nvPr>
            <p:ph type="sldNum" sz="quarter" idx="5"/>
          </p:nvPr>
        </p:nvSpPr>
        <p:spPr/>
        <p:txBody>
          <a:bodyPr/>
          <a:lstStyle/>
          <a:p>
            <a:fld id="{DC2233AF-7B6F-4A5D-8188-9CE171F35E11}" type="slidenum">
              <a:rPr lang="en-US" smtClean="0"/>
              <a:t>1</a:t>
            </a:fld>
            <a:endParaRPr lang="en-US"/>
          </a:p>
        </p:txBody>
      </p:sp>
    </p:spTree>
    <p:extLst>
      <p:ext uri="{BB962C8B-B14F-4D97-AF65-F5344CB8AC3E}">
        <p14:creationId xmlns:p14="http://schemas.microsoft.com/office/powerpoint/2010/main" val="323014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33BE71B-40CD-B090-77BC-E462F9E6511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53F843C9-F525-26F6-B220-196003E2AA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58613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The reason I have been talking to you about all this is……We know </a:t>
            </a:r>
            <a:r>
              <a:rPr lang="en-US" altLang="en-US" dirty="0">
                <a:latin typeface="Arial" panose="020B0604020202020204" pitchFamily="34" charset="0"/>
              </a:rPr>
              <a:t>that…. more than half of the Veterans involved with the criminal justice system have a problem with mental health and/or addiction.</a:t>
            </a:r>
          </a:p>
          <a:p>
            <a:endParaRPr lang="en-US" altLang="en-US" dirty="0">
              <a:latin typeface="Arial" panose="020B0604020202020204" pitchFamily="34" charset="0"/>
            </a:endParaRPr>
          </a:p>
          <a:p>
            <a:r>
              <a:rPr lang="en-US" altLang="en-US" dirty="0">
                <a:latin typeface="Arial" panose="020B0604020202020204" pitchFamily="34" charset="0"/>
              </a:rPr>
              <a:t>-</a:t>
            </a:r>
            <a:r>
              <a:rPr lang="en-US" altLang="en-US" b="1" dirty="0">
                <a:latin typeface="Arial" panose="020B0604020202020204" pitchFamily="34" charset="0"/>
              </a:rPr>
              <a:t>Every VA has someone </a:t>
            </a:r>
            <a:r>
              <a:rPr lang="en-US" altLang="en-US" dirty="0">
                <a:latin typeface="Arial" panose="020B0604020202020204" pitchFamily="34" charset="0"/>
              </a:rPr>
              <a:t>who does what Sarah and myself do so </a:t>
            </a:r>
            <a:r>
              <a:rPr lang="en-US" altLang="en-US" b="1" dirty="0">
                <a:latin typeface="Arial" panose="020B0604020202020204" pitchFamily="34" charset="0"/>
              </a:rPr>
              <a:t>it is important </a:t>
            </a:r>
            <a:r>
              <a:rPr lang="en-US" altLang="en-US" dirty="0">
                <a:latin typeface="Arial" panose="020B0604020202020204" pitchFamily="34" charset="0"/>
              </a:rPr>
              <a:t>to get them </a:t>
            </a:r>
            <a:r>
              <a:rPr lang="en-US" altLang="en-US" b="1" dirty="0">
                <a:latin typeface="Arial" panose="020B0604020202020204" pitchFamily="34" charset="0"/>
              </a:rPr>
              <a:t>connected</a:t>
            </a:r>
            <a:r>
              <a:rPr lang="en-US" altLang="en-US" dirty="0">
                <a:latin typeface="Arial" panose="020B0604020202020204" pitchFamily="34" charset="0"/>
              </a:rPr>
              <a:t> with us so we can </a:t>
            </a:r>
            <a:r>
              <a:rPr lang="en-US" altLang="en-US" b="1" dirty="0">
                <a:latin typeface="Arial" panose="020B0604020202020204" pitchFamily="34" charset="0"/>
              </a:rPr>
              <a:t>get them help </a:t>
            </a:r>
            <a:r>
              <a:rPr lang="en-US" altLang="en-US" dirty="0">
                <a:latin typeface="Arial" panose="020B0604020202020204" pitchFamily="34" charset="0"/>
              </a:rPr>
              <a:t>early and identify resources that are available to them.</a:t>
            </a:r>
          </a:p>
          <a:p>
            <a:endParaRPr lang="en-US" altLang="en-US" dirty="0">
              <a:latin typeface="Arial" panose="020B0604020202020204" pitchFamily="34" charset="0"/>
            </a:endParaRPr>
          </a:p>
          <a:p>
            <a:r>
              <a:rPr lang="en-US" altLang="en-US" dirty="0">
                <a:latin typeface="Arial" panose="020B0604020202020204" pitchFamily="34" charset="0"/>
              </a:rPr>
              <a:t>-</a:t>
            </a:r>
            <a:r>
              <a:rPr lang="en-US" altLang="en-US" b="1" dirty="0">
                <a:latin typeface="Arial" panose="020B0604020202020204" pitchFamily="34" charset="0"/>
              </a:rPr>
              <a:t>Statistically speaking </a:t>
            </a:r>
            <a:r>
              <a:rPr lang="en-US" altLang="en-US" dirty="0">
                <a:latin typeface="Arial" panose="020B0604020202020204" pitchFamily="34" charset="0"/>
              </a:rPr>
              <a:t>when a veteran in the courts get involved in VA care, we see an 88% reduction in future arrests and a 30% increase in stable housing. We have a whole program that is set aside to help our veterans seek housing</a:t>
            </a:r>
          </a:p>
        </p:txBody>
      </p:sp>
      <p:sp>
        <p:nvSpPr>
          <p:cNvPr id="4" name="Slide Number Placeholder 3"/>
          <p:cNvSpPr>
            <a:spLocks noGrp="1"/>
          </p:cNvSpPr>
          <p:nvPr>
            <p:ph type="sldNum" sz="quarter" idx="5"/>
          </p:nvPr>
        </p:nvSpPr>
        <p:spPr/>
        <p:txBody>
          <a:bodyPr/>
          <a:lstStyle/>
          <a:p>
            <a:fld id="{DC2233AF-7B6F-4A5D-8188-9CE171F35E11}" type="slidenum">
              <a:rPr lang="en-US" smtClean="0"/>
              <a:t>4</a:t>
            </a:fld>
            <a:endParaRPr lang="en-US"/>
          </a:p>
        </p:txBody>
      </p:sp>
    </p:spTree>
    <p:extLst>
      <p:ext uri="{BB962C8B-B14F-4D97-AF65-F5344CB8AC3E}">
        <p14:creationId xmlns:p14="http://schemas.microsoft.com/office/powerpoint/2010/main" val="173210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D1FF349-C517-F655-9235-5AD8DA2ADEC0}"/>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391BAE9-2036-E543-EAC7-5D17867B08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DD214-military service record that enrollment may request. </a:t>
            </a:r>
          </a:p>
          <a:p>
            <a:endParaRPr lang="en-US" altLang="en-US">
              <a:latin typeface="Arial" panose="020B0604020202020204" pitchFamily="34" charset="0"/>
            </a:endParaRPr>
          </a:p>
          <a:p>
            <a:r>
              <a:rPr lang="en-US" altLang="en-US">
                <a:latin typeface="Arial" panose="020B0604020202020204" pitchFamily="34" charset="0"/>
              </a:rPr>
              <a:t>1010EZ is official enrollment request paperwork. Enrollment generally processes within a few days.</a:t>
            </a:r>
          </a:p>
          <a:p>
            <a:r>
              <a:rPr lang="en-US" altLang="en-US">
                <a:latin typeface="Arial" panose="020B0604020202020204" pitchFamily="34" charset="0"/>
              </a:rPr>
              <a:t>Link provided but if you google VA 1010EZ or VA enrollment the link will also appear. </a:t>
            </a:r>
          </a:p>
          <a:p>
            <a:endParaRPr lang="en-US" altLang="en-US">
              <a:latin typeface="Arial" panose="020B0604020202020204" pitchFamily="34" charset="0"/>
            </a:endParaRPr>
          </a:p>
          <a:p>
            <a:r>
              <a:rPr lang="en-US" altLang="en-US">
                <a:latin typeface="Arial" panose="020B0604020202020204" pitchFamily="34" charset="0"/>
              </a:rPr>
              <a:t>Length of service: 1 day active duty prior to 9/8/1980 and 2 years post. Other exceptions, National Guard under article 10 etc. </a:t>
            </a:r>
          </a:p>
          <a:p>
            <a:endParaRPr lang="en-US" altLang="en-US">
              <a:latin typeface="Arial" panose="020B0604020202020204" pitchFamily="34" charset="0"/>
            </a:endParaRPr>
          </a:p>
          <a:p>
            <a:r>
              <a:rPr lang="en-US" altLang="en-US">
                <a:latin typeface="Arial" panose="020B0604020202020204" pitchFamily="34" charset="0"/>
              </a:rPr>
              <a:t>OTH discharge (eligible GPD only). </a:t>
            </a:r>
          </a:p>
          <a:p>
            <a:r>
              <a:rPr lang="en-US" altLang="en-US">
                <a:latin typeface="Arial" panose="020B0604020202020204" pitchFamily="34" charset="0"/>
              </a:rPr>
              <a:t>Other types: Honorable, General Under Honorable, Medical, Bad Conduct, Dishonorable</a:t>
            </a:r>
          </a:p>
          <a:p>
            <a:endParaRPr lang="en-US" altLang="en-US">
              <a:latin typeface="Arial" panose="020B0604020202020204" pitchFamily="34" charset="0"/>
            </a:endParaRPr>
          </a:p>
          <a:p>
            <a:r>
              <a:rPr lang="en-US" altLang="en-US">
                <a:latin typeface="Arial" panose="020B0604020202020204" pitchFamily="34" charset="0"/>
              </a:rPr>
              <a:t>Advice to always complete enrollment paperwork and see enrollments reply. </a:t>
            </a:r>
          </a:p>
          <a:p>
            <a:endParaRPr lang="en-US" altLang="en-US">
              <a:latin typeface="Arial" panose="020B0604020202020204" pitchFamily="34" charset="0"/>
            </a:endParaRPr>
          </a:p>
          <a:p>
            <a:r>
              <a:rPr lang="en-US" altLang="en-US">
                <a:latin typeface="Arial" panose="020B0604020202020204" pitchFamily="34" charset="0"/>
              </a:rPr>
              <a:t>**Service Connection-If 0% only treated for that specific condition. If 10% or more eligible for all VA healthcare even if otherwise ineligible. </a:t>
            </a:r>
          </a:p>
        </p:txBody>
      </p:sp>
      <p:sp>
        <p:nvSpPr>
          <p:cNvPr id="16388" name="Slide Number Placeholder 3">
            <a:extLst>
              <a:ext uri="{FF2B5EF4-FFF2-40B4-BE49-F238E27FC236}">
                <a16:creationId xmlns:a16="http://schemas.microsoft.com/office/drawing/2014/main" id="{CB31B9CA-D904-4633-46DA-A2FD2BD19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b="1">
                <a:solidFill>
                  <a:schemeClr val="tx1"/>
                </a:solidFill>
                <a:latin typeface="Arial" panose="020B0604020202020204" pitchFamily="34" charset="0"/>
              </a:defRPr>
            </a:lvl1pPr>
            <a:lvl2pPr marL="742950" indent="-285750" defTabSz="925513">
              <a:defRPr b="1">
                <a:solidFill>
                  <a:schemeClr val="tx1"/>
                </a:solidFill>
                <a:latin typeface="Arial" panose="020B0604020202020204" pitchFamily="34" charset="0"/>
              </a:defRPr>
            </a:lvl2pPr>
            <a:lvl3pPr marL="1143000" indent="-228600" defTabSz="925513">
              <a:defRPr b="1">
                <a:solidFill>
                  <a:schemeClr val="tx1"/>
                </a:solidFill>
                <a:latin typeface="Arial" panose="020B0604020202020204" pitchFamily="34" charset="0"/>
              </a:defRPr>
            </a:lvl3pPr>
            <a:lvl4pPr marL="1600200" indent="-228600" defTabSz="925513">
              <a:defRPr b="1">
                <a:solidFill>
                  <a:schemeClr val="tx1"/>
                </a:solidFill>
                <a:latin typeface="Arial" panose="020B0604020202020204" pitchFamily="34" charset="0"/>
              </a:defRPr>
            </a:lvl4pPr>
            <a:lvl5pPr marL="2057400" indent="-228600" defTabSz="925513">
              <a:defRPr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b="1">
                <a:solidFill>
                  <a:schemeClr val="tx1"/>
                </a:solidFill>
                <a:latin typeface="Arial" panose="020B0604020202020204" pitchFamily="34" charset="0"/>
              </a:defRPr>
            </a:lvl9pPr>
          </a:lstStyle>
          <a:p>
            <a:fld id="{9260D811-1C48-427F-9D24-3EB5039E9C2E}" type="slidenum">
              <a:rPr lang="en-US" altLang="en-US" b="0" smtClean="0"/>
              <a:pPr/>
              <a:t>6</a:t>
            </a:fld>
            <a:endParaRPr lang="en-US" altLang="en-US" b="0"/>
          </a:p>
        </p:txBody>
      </p:sp>
    </p:spTree>
    <p:extLst>
      <p:ext uri="{BB962C8B-B14F-4D97-AF65-F5344CB8AC3E}">
        <p14:creationId xmlns:p14="http://schemas.microsoft.com/office/powerpoint/2010/main" val="379353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2C39ECD-157C-8D52-0624-DF4D1292EEB5}"/>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9BF9C746-BD8A-D3A4-E14E-E70B43EA1A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A67942A3-9C48-3F26-E2B9-7D89C506D76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571A27A-AD02-45D3-BF7E-AA4526EAEC41}" type="slidenum">
              <a:rPr lang="en-US" altLang="en-US" sz="1200"/>
              <a:pPr algn="r" eaLnBrk="1" hangingPunct="1"/>
              <a:t>8</a:t>
            </a:fld>
            <a:endParaRPr lang="en-US" altLang="en-US" sz="1200"/>
          </a:p>
        </p:txBody>
      </p:sp>
    </p:spTree>
    <p:extLst>
      <p:ext uri="{BB962C8B-B14F-4D97-AF65-F5344CB8AC3E}">
        <p14:creationId xmlns:p14="http://schemas.microsoft.com/office/powerpoint/2010/main" val="135986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isn’t telling you anything you don’t know.</a:t>
            </a:r>
          </a:p>
          <a:p>
            <a:endParaRPr lang="en-US" altLang="en-US" dirty="0">
              <a:latin typeface="Arial" panose="020B0604020202020204" pitchFamily="34" charset="0"/>
            </a:endParaRPr>
          </a:p>
          <a:p>
            <a:r>
              <a:rPr lang="en-US" altLang="en-US" dirty="0">
                <a:latin typeface="Arial" panose="020B0604020202020204" pitchFamily="34" charset="0"/>
              </a:rPr>
              <a:t>US military</a:t>
            </a:r>
          </a:p>
          <a:p>
            <a:endParaRPr lang="en-US" altLang="en-US" dirty="0">
              <a:latin typeface="Arial" panose="020B0604020202020204" pitchFamily="34" charset="0"/>
            </a:endParaRPr>
          </a:p>
          <a:p>
            <a:r>
              <a:rPr lang="en-US" altLang="en-US" dirty="0">
                <a:latin typeface="Arial" panose="020B0604020202020204" pitchFamily="34" charset="0"/>
              </a:rPr>
              <a:t>Lower radio –</a:t>
            </a:r>
            <a:r>
              <a:rPr lang="en-US" altLang="en-US" dirty="0" err="1">
                <a:latin typeface="Arial" panose="020B0604020202020204" pitchFamily="34" charset="0"/>
              </a:rPr>
              <a:t>tbi</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Effective pauses-</a:t>
            </a:r>
            <a:r>
              <a:rPr lang="en-US" altLang="en-US" dirty="0" err="1">
                <a:latin typeface="Arial" panose="020B0604020202020204" pitchFamily="34" charset="0"/>
              </a:rPr>
              <a:t>tbi</a:t>
            </a:r>
            <a:endParaRPr lang="en-US" altLang="en-US" dirty="0">
              <a:latin typeface="Arial" panose="020B0604020202020204" pitchFamily="34" charset="0"/>
            </a:endParaRPr>
          </a:p>
          <a:p>
            <a:r>
              <a:rPr lang="en-US" altLang="en-US" dirty="0">
                <a:latin typeface="Arial" panose="020B0604020202020204" pitchFamily="34" charset="0"/>
              </a:rPr>
              <a:t>Re-state- </a:t>
            </a:r>
            <a:r>
              <a:rPr lang="en-US" altLang="en-US" dirty="0" err="1">
                <a:latin typeface="Arial" panose="020B0604020202020204" pitchFamily="34" charset="0"/>
              </a:rPr>
              <a:t>tbi</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Grounding –PTSD/TBI</a:t>
            </a:r>
          </a:p>
          <a:p>
            <a:r>
              <a:rPr lang="en-US" altLang="en-US" dirty="0">
                <a:latin typeface="Arial" panose="020B0604020202020204" pitchFamily="34" charset="0"/>
              </a:rPr>
              <a:t>Overcrowd –PTSD bath in adrenaline, crisis mode</a:t>
            </a:r>
          </a:p>
        </p:txBody>
      </p:sp>
      <p:sp>
        <p:nvSpPr>
          <p:cNvPr id="4" name="Slide Number Placeholder 3"/>
          <p:cNvSpPr>
            <a:spLocks noGrp="1"/>
          </p:cNvSpPr>
          <p:nvPr>
            <p:ph type="sldNum" sz="quarter" idx="5"/>
          </p:nvPr>
        </p:nvSpPr>
        <p:spPr/>
        <p:txBody>
          <a:bodyPr/>
          <a:lstStyle/>
          <a:p>
            <a:fld id="{DC2233AF-7B6F-4A5D-8188-9CE171F35E11}" type="slidenum">
              <a:rPr lang="en-US" smtClean="0"/>
              <a:t>9</a:t>
            </a:fld>
            <a:endParaRPr lang="en-US"/>
          </a:p>
        </p:txBody>
      </p:sp>
    </p:spTree>
    <p:extLst>
      <p:ext uri="{BB962C8B-B14F-4D97-AF65-F5344CB8AC3E}">
        <p14:creationId xmlns:p14="http://schemas.microsoft.com/office/powerpoint/2010/main" val="273863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233AF-7B6F-4A5D-8188-9CE171F35E11}" type="slidenum">
              <a:rPr lang="en-US" smtClean="0"/>
              <a:t>10</a:t>
            </a:fld>
            <a:endParaRPr lang="en-US"/>
          </a:p>
        </p:txBody>
      </p:sp>
    </p:spTree>
    <p:extLst>
      <p:ext uri="{BB962C8B-B14F-4D97-AF65-F5344CB8AC3E}">
        <p14:creationId xmlns:p14="http://schemas.microsoft.com/office/powerpoint/2010/main" val="21652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4984-C3DA-30FA-8541-1272AE3D90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E1142B-1ECD-6BDB-C662-26C122E49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886A4F-6AEF-A2A6-5CF4-978D9D1AFF54}"/>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5" name="Footer Placeholder 4">
            <a:extLst>
              <a:ext uri="{FF2B5EF4-FFF2-40B4-BE49-F238E27FC236}">
                <a16:creationId xmlns:a16="http://schemas.microsoft.com/office/drawing/2014/main" id="{9FFB343E-B2E9-E38D-0A69-B46E821EE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C224D-0F32-6E88-164E-7DBD811EF7ED}"/>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245677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783A-1134-13BA-E018-D7B09A535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AD81E8-6DD9-C1BF-146F-09B9BAF631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3005A-5584-D436-F42D-8527B3A62114}"/>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5" name="Footer Placeholder 4">
            <a:extLst>
              <a:ext uri="{FF2B5EF4-FFF2-40B4-BE49-F238E27FC236}">
                <a16:creationId xmlns:a16="http://schemas.microsoft.com/office/drawing/2014/main" id="{2A2E791D-11B1-5367-666D-54A0CBB72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87B9E-68FE-48A1-99C6-DC50BDD590CF}"/>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42065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2DD9D-3443-D49B-0549-BAEC62C3B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CC42A2-E6B7-13CE-732D-30F0632C6A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E690E-C2C9-9C56-4772-02785800CBD8}"/>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5" name="Footer Placeholder 4">
            <a:extLst>
              <a:ext uri="{FF2B5EF4-FFF2-40B4-BE49-F238E27FC236}">
                <a16:creationId xmlns:a16="http://schemas.microsoft.com/office/drawing/2014/main" id="{528DF772-C71C-0A2D-46EC-BB726573B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78D4E-D4B2-7DE0-08D0-D82A1D8025D6}"/>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136477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FA02-E6C3-0475-50A4-E94571E50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564C9-962D-E901-FEEF-62CD6E4F3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19F90-E625-D4D1-CEE6-DAD2BF361000}"/>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5" name="Footer Placeholder 4">
            <a:extLst>
              <a:ext uri="{FF2B5EF4-FFF2-40B4-BE49-F238E27FC236}">
                <a16:creationId xmlns:a16="http://schemas.microsoft.com/office/drawing/2014/main" id="{F964151C-341C-6188-5226-3964F97B3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06BEB-CEE9-E4F9-8D3B-09A0C9DB8646}"/>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357026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1C4-E75D-6613-1BCD-67530D051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039F25-C54E-D788-4FFA-2976B93DF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0057A0-6F85-93D3-D961-641872E91482}"/>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5" name="Footer Placeholder 4">
            <a:extLst>
              <a:ext uri="{FF2B5EF4-FFF2-40B4-BE49-F238E27FC236}">
                <a16:creationId xmlns:a16="http://schemas.microsoft.com/office/drawing/2014/main" id="{14A7C468-E093-1DA1-BCDF-086C0BFD0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C4145-351B-07E0-3AD7-BCFADE36596C}"/>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1637815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F5ED-AE99-9AD5-C979-116983D87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C6CF7-8500-0B33-6350-7113F2B1E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52067-15C5-7FDA-311A-E88DA6ECEB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EFD2E8-0964-ABD7-CD13-BC8053571CE9}"/>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6" name="Footer Placeholder 5">
            <a:extLst>
              <a:ext uri="{FF2B5EF4-FFF2-40B4-BE49-F238E27FC236}">
                <a16:creationId xmlns:a16="http://schemas.microsoft.com/office/drawing/2014/main" id="{9E3BFC2A-7ADD-BD3B-1342-FD74C4FFC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31C7E-E12C-3ABB-8E9C-0005506887F8}"/>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3222353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91DE-AE47-ADE9-1CA8-BDA6FE519F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680EC3-5780-11AA-668D-38E9092538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4C46D0-7C41-0DB2-6A77-DEDB06321F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924AC-2E17-F4D9-4FB8-01D6DCBE5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4BE15C-129C-B65A-17AB-230F467FC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0FFE59-078F-149D-31CE-AE7A0323FD0B}"/>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8" name="Footer Placeholder 7">
            <a:extLst>
              <a:ext uri="{FF2B5EF4-FFF2-40B4-BE49-F238E27FC236}">
                <a16:creationId xmlns:a16="http://schemas.microsoft.com/office/drawing/2014/main" id="{39EED047-7BAC-1212-F60A-153B21B2E2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05CE9-AFCA-D902-86E3-D55D5F3406A1}"/>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2116736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F807-CADA-6106-999A-969417C9F5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F5986-8DFB-DBB5-D51E-091FC64D0427}"/>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4" name="Footer Placeholder 3">
            <a:extLst>
              <a:ext uri="{FF2B5EF4-FFF2-40B4-BE49-F238E27FC236}">
                <a16:creationId xmlns:a16="http://schemas.microsoft.com/office/drawing/2014/main" id="{03EDBAC1-A211-19D3-1AD1-933C8898DE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9E7A44-C8F0-7407-BCA5-5F0387943887}"/>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401437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5755CE-3414-4D82-5E75-9151B01520A7}"/>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3" name="Footer Placeholder 2">
            <a:extLst>
              <a:ext uri="{FF2B5EF4-FFF2-40B4-BE49-F238E27FC236}">
                <a16:creationId xmlns:a16="http://schemas.microsoft.com/office/drawing/2014/main" id="{2F6419A5-8F5A-73F5-7EDD-1499AB713C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19CF9C-C364-2DA5-F6A1-675902990FFC}"/>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373045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3FF8-169E-369B-88C8-88E6367E1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1B962-7B3A-7665-A20E-EC3348D6CD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386438-96E0-FEE1-A6E9-114EE37DD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F2BC0-0690-EE4F-BADC-BC848F72757A}"/>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6" name="Footer Placeholder 5">
            <a:extLst>
              <a:ext uri="{FF2B5EF4-FFF2-40B4-BE49-F238E27FC236}">
                <a16:creationId xmlns:a16="http://schemas.microsoft.com/office/drawing/2014/main" id="{99E1E8FA-147D-EF59-1F47-FD0263E5B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B2E90-5413-3B88-C05F-77398CF4B3EF}"/>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2283441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E1D0-D420-4615-18B9-8A2477B7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886812-5AE9-0E4E-5B6B-E37B097A2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0B3850-8668-C675-F84A-CC041E1B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E0623-C918-3F75-AE38-77DE3FFC96D8}"/>
              </a:ext>
            </a:extLst>
          </p:cNvPr>
          <p:cNvSpPr>
            <a:spLocks noGrp="1"/>
          </p:cNvSpPr>
          <p:nvPr>
            <p:ph type="dt" sz="half" idx="10"/>
          </p:nvPr>
        </p:nvSpPr>
        <p:spPr/>
        <p:txBody>
          <a:bodyPr/>
          <a:lstStyle/>
          <a:p>
            <a:fld id="{56C5D8F3-4D08-4388-BCAD-D0E4270DECB3}" type="datetimeFigureOut">
              <a:rPr lang="en-US" smtClean="0"/>
              <a:t>11/28/2023</a:t>
            </a:fld>
            <a:endParaRPr lang="en-US"/>
          </a:p>
        </p:txBody>
      </p:sp>
      <p:sp>
        <p:nvSpPr>
          <p:cNvPr id="6" name="Footer Placeholder 5">
            <a:extLst>
              <a:ext uri="{FF2B5EF4-FFF2-40B4-BE49-F238E27FC236}">
                <a16:creationId xmlns:a16="http://schemas.microsoft.com/office/drawing/2014/main" id="{79CA5A79-8EA9-AEDE-DBB0-6E4DDA428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7CB27-C507-AE15-62E5-B77771DE2842}"/>
              </a:ext>
            </a:extLst>
          </p:cNvPr>
          <p:cNvSpPr>
            <a:spLocks noGrp="1"/>
          </p:cNvSpPr>
          <p:nvPr>
            <p:ph type="sldNum" sz="quarter" idx="12"/>
          </p:nvPr>
        </p:nvSpPr>
        <p:spPr/>
        <p:txBody>
          <a:bodyPr/>
          <a:lstStyle/>
          <a:p>
            <a:fld id="{556BBE62-DFEC-4595-8A18-05196D6669B4}" type="slidenum">
              <a:rPr lang="en-US" smtClean="0"/>
              <a:t>‹#›</a:t>
            </a:fld>
            <a:endParaRPr lang="en-US"/>
          </a:p>
        </p:txBody>
      </p:sp>
    </p:spTree>
    <p:extLst>
      <p:ext uri="{BB962C8B-B14F-4D97-AF65-F5344CB8AC3E}">
        <p14:creationId xmlns:p14="http://schemas.microsoft.com/office/powerpoint/2010/main" val="284912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A4F72-BDCD-262C-7B56-57DAF45BA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AF34E-1A83-393C-D546-1481E18D2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284CD-855A-F212-4F2C-592FF620C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5D8F3-4D08-4388-BCAD-D0E4270DECB3}" type="datetimeFigureOut">
              <a:rPr lang="en-US" smtClean="0"/>
              <a:t>11/28/2023</a:t>
            </a:fld>
            <a:endParaRPr lang="en-US"/>
          </a:p>
        </p:txBody>
      </p:sp>
      <p:sp>
        <p:nvSpPr>
          <p:cNvPr id="5" name="Footer Placeholder 4">
            <a:extLst>
              <a:ext uri="{FF2B5EF4-FFF2-40B4-BE49-F238E27FC236}">
                <a16:creationId xmlns:a16="http://schemas.microsoft.com/office/drawing/2014/main" id="{5243E5DD-7D4D-DDE3-2FEB-0C79A63006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BD63C-0C77-4C47-00DE-2547D10413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BE62-DFEC-4595-8A18-05196D6669B4}" type="slidenum">
              <a:rPr lang="en-US" smtClean="0"/>
              <a:t>‹#›</a:t>
            </a:fld>
            <a:endParaRPr lang="en-US"/>
          </a:p>
        </p:txBody>
      </p:sp>
    </p:spTree>
    <p:extLst>
      <p:ext uri="{BB962C8B-B14F-4D97-AF65-F5344CB8AC3E}">
        <p14:creationId xmlns:p14="http://schemas.microsoft.com/office/powerpoint/2010/main" val="2925067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6180-7799-4997-B321-187BF025EFCD}"/>
              </a:ext>
            </a:extLst>
          </p:cNvPr>
          <p:cNvSpPr>
            <a:spLocks noGrp="1"/>
          </p:cNvSpPr>
          <p:nvPr>
            <p:ph type="title"/>
          </p:nvPr>
        </p:nvSpPr>
        <p:spPr/>
        <p:txBody>
          <a:bodyPr/>
          <a:lstStyle/>
          <a:p>
            <a:r>
              <a:rPr lang="en-US" dirty="0"/>
              <a:t>The brotherhood</a:t>
            </a:r>
          </a:p>
        </p:txBody>
      </p:sp>
      <p:pic>
        <p:nvPicPr>
          <p:cNvPr id="5" name="junger_wmv.wmv">
            <a:hlinkClick r:id="" action="ppaction://media"/>
            <a:extLst>
              <a:ext uri="{FF2B5EF4-FFF2-40B4-BE49-F238E27FC236}">
                <a16:creationId xmlns:a16="http://schemas.microsoft.com/office/drawing/2014/main" id="{C6DE7DD4-6E73-43F5-AFAE-9E008ABD6C9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884348" y="1887786"/>
            <a:ext cx="8423304" cy="4745522"/>
          </a:xfrm>
        </p:spPr>
      </p:pic>
    </p:spTree>
    <p:extLst>
      <p:ext uri="{BB962C8B-B14F-4D97-AF65-F5344CB8AC3E}">
        <p14:creationId xmlns:p14="http://schemas.microsoft.com/office/powerpoint/2010/main" val="4191913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10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0940-86C2-41D5-A5C1-1E78A68A4996}"/>
              </a:ext>
            </a:extLst>
          </p:cNvPr>
          <p:cNvSpPr>
            <a:spLocks noGrp="1"/>
          </p:cNvSpPr>
          <p:nvPr>
            <p:ph type="title"/>
          </p:nvPr>
        </p:nvSpPr>
        <p:spPr>
          <a:xfrm>
            <a:off x="908036" y="702181"/>
            <a:ext cx="11029616" cy="1013800"/>
          </a:xfrm>
        </p:spPr>
        <p:txBody>
          <a:bodyPr/>
          <a:lstStyle/>
          <a:p>
            <a:r>
              <a:rPr lang="en-US" dirty="0"/>
              <a:t>Goals of intervention</a:t>
            </a:r>
          </a:p>
        </p:txBody>
      </p:sp>
      <p:sp>
        <p:nvSpPr>
          <p:cNvPr id="3" name="Content Placeholder 2">
            <a:extLst>
              <a:ext uri="{FF2B5EF4-FFF2-40B4-BE49-F238E27FC236}">
                <a16:creationId xmlns:a16="http://schemas.microsoft.com/office/drawing/2014/main" id="{68973767-4A38-4308-8725-DABF6AE19D43}"/>
              </a:ext>
            </a:extLst>
          </p:cNvPr>
          <p:cNvSpPr>
            <a:spLocks noGrp="1"/>
          </p:cNvSpPr>
          <p:nvPr>
            <p:ph idx="1"/>
          </p:nvPr>
        </p:nvSpPr>
        <p:spPr>
          <a:xfrm>
            <a:off x="424838" y="1571353"/>
            <a:ext cx="4371910" cy="4691116"/>
          </a:xfrm>
        </p:spPr>
        <p:txBody>
          <a:bodyPr>
            <a:normAutofit/>
          </a:bodyPr>
          <a:lstStyle/>
          <a:p>
            <a:r>
              <a:rPr lang="en-US" sz="2400" dirty="0"/>
              <a:t>Restoring the Veteran to baseline level of functioning, not of personality changes.</a:t>
            </a:r>
          </a:p>
          <a:p>
            <a:r>
              <a:rPr lang="en-US" sz="2400" dirty="0"/>
              <a:t>Attempt to mobilize the veteran’s internal and external resources.</a:t>
            </a:r>
          </a:p>
          <a:p>
            <a:r>
              <a:rPr lang="en-US" sz="2400" dirty="0"/>
              <a:t>Stay cognitive, not emotional to maintain control of the situation.</a:t>
            </a:r>
          </a:p>
        </p:txBody>
      </p:sp>
      <p:grpSp>
        <p:nvGrpSpPr>
          <p:cNvPr id="4" name="Group 3">
            <a:extLst>
              <a:ext uri="{FF2B5EF4-FFF2-40B4-BE49-F238E27FC236}">
                <a16:creationId xmlns:a16="http://schemas.microsoft.com/office/drawing/2014/main" id="{FF279AF8-58D3-4AFA-928F-82F0903E6076}"/>
              </a:ext>
            </a:extLst>
          </p:cNvPr>
          <p:cNvGrpSpPr/>
          <p:nvPr/>
        </p:nvGrpSpPr>
        <p:grpSpPr>
          <a:xfrm>
            <a:off x="4775783" y="1852676"/>
            <a:ext cx="7416217" cy="4977199"/>
            <a:chOff x="5563674" y="1993692"/>
            <a:chExt cx="6391020" cy="4657556"/>
          </a:xfrm>
        </p:grpSpPr>
        <p:grpSp>
          <p:nvGrpSpPr>
            <p:cNvPr id="5" name="Group 4">
              <a:extLst>
                <a:ext uri="{FF2B5EF4-FFF2-40B4-BE49-F238E27FC236}">
                  <a16:creationId xmlns:a16="http://schemas.microsoft.com/office/drawing/2014/main" id="{155874FA-3B17-49C5-9BB5-55D5B8756A6C}"/>
                </a:ext>
              </a:extLst>
            </p:cNvPr>
            <p:cNvGrpSpPr/>
            <p:nvPr/>
          </p:nvGrpSpPr>
          <p:grpSpPr>
            <a:xfrm>
              <a:off x="5563674" y="1993692"/>
              <a:ext cx="6391020" cy="4657556"/>
              <a:chOff x="3088315" y="2198178"/>
              <a:chExt cx="6046159" cy="4216619"/>
            </a:xfrm>
          </p:grpSpPr>
          <p:pic>
            <p:nvPicPr>
              <p:cNvPr id="7" name="Content Placeholder 5" descr="Icon&#10;&#10;Description automatically generated">
                <a:extLst>
                  <a:ext uri="{FF2B5EF4-FFF2-40B4-BE49-F238E27FC236}">
                    <a16:creationId xmlns:a16="http://schemas.microsoft.com/office/drawing/2014/main" id="{8583FA0E-40EA-4F4C-B2F4-4A8149F969DD}"/>
                  </a:ext>
                </a:extLst>
              </p:cNvPr>
              <p:cNvPicPr>
                <a:picLocks noChangeAspect="1"/>
              </p:cNvPicPr>
              <p:nvPr/>
            </p:nvPicPr>
            <p:blipFill>
              <a:blip r:embed="rId3"/>
              <a:stretch>
                <a:fillRect/>
              </a:stretch>
            </p:blipFill>
            <p:spPr>
              <a:xfrm>
                <a:off x="3363449" y="3812685"/>
                <a:ext cx="5422900" cy="2336800"/>
              </a:xfrm>
              <a:prstGeom prst="rect">
                <a:avLst/>
              </a:prstGeom>
            </p:spPr>
          </p:pic>
          <p:sp>
            <p:nvSpPr>
              <p:cNvPr id="8" name="Rectangle 7">
                <a:extLst>
                  <a:ext uri="{FF2B5EF4-FFF2-40B4-BE49-F238E27FC236}">
                    <a16:creationId xmlns:a16="http://schemas.microsoft.com/office/drawing/2014/main" id="{C61079F5-F742-4324-9162-C54DFA9360F7}"/>
                  </a:ext>
                </a:extLst>
              </p:cNvPr>
              <p:cNvSpPr/>
              <p:nvPr/>
            </p:nvSpPr>
            <p:spPr>
              <a:xfrm>
                <a:off x="3088315" y="2198178"/>
                <a:ext cx="269823" cy="396180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C6042F-93B4-4B7E-AA1D-E55DF7FA3D3B}"/>
                  </a:ext>
                </a:extLst>
              </p:cNvPr>
              <p:cNvSpPr/>
              <p:nvPr/>
            </p:nvSpPr>
            <p:spPr>
              <a:xfrm rot="5400000" flipH="1">
                <a:off x="5991475" y="3271797"/>
                <a:ext cx="239840" cy="604615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E139D27-0E82-42E7-B9B6-99A7D95395A0}"/>
                  </a:ext>
                </a:extLst>
              </p:cNvPr>
              <p:cNvSpPr/>
              <p:nvPr/>
            </p:nvSpPr>
            <p:spPr>
              <a:xfrm rot="5400000" flipH="1">
                <a:off x="7395968"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819FAF-6267-4A20-B9B9-3D5D42976B6A}"/>
                  </a:ext>
                </a:extLst>
              </p:cNvPr>
              <p:cNvSpPr/>
              <p:nvPr/>
            </p:nvSpPr>
            <p:spPr>
              <a:xfrm rot="5400000" flipH="1">
                <a:off x="7513254"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Oval 11">
                <a:extLst>
                  <a:ext uri="{FF2B5EF4-FFF2-40B4-BE49-F238E27FC236}">
                    <a16:creationId xmlns:a16="http://schemas.microsoft.com/office/drawing/2014/main" id="{79A1D461-0D7F-4175-9A3E-F679BDCC3DF8}"/>
                  </a:ext>
                </a:extLst>
              </p:cNvPr>
              <p:cNvSpPr/>
              <p:nvPr/>
            </p:nvSpPr>
            <p:spPr>
              <a:xfrm rot="5400000" flipH="1">
                <a:off x="7455612"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Oval 12">
                <a:extLst>
                  <a:ext uri="{FF2B5EF4-FFF2-40B4-BE49-F238E27FC236}">
                    <a16:creationId xmlns:a16="http://schemas.microsoft.com/office/drawing/2014/main" id="{0EF419CA-F411-4A45-9CDF-29E9E91C24F3}"/>
                  </a:ext>
                </a:extLst>
              </p:cNvPr>
              <p:cNvSpPr/>
              <p:nvPr/>
            </p:nvSpPr>
            <p:spPr>
              <a:xfrm rot="5400000" flipH="1">
                <a:off x="7336324"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Oval 13">
                <a:extLst>
                  <a:ext uri="{FF2B5EF4-FFF2-40B4-BE49-F238E27FC236}">
                    <a16:creationId xmlns:a16="http://schemas.microsoft.com/office/drawing/2014/main" id="{23ACCC6E-4428-4C5A-AA34-114F6853A36E}"/>
                  </a:ext>
                </a:extLst>
              </p:cNvPr>
              <p:cNvSpPr/>
              <p:nvPr/>
            </p:nvSpPr>
            <p:spPr>
              <a:xfrm rot="5400000" flipH="1">
                <a:off x="7278682"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Oval 14">
                <a:extLst>
                  <a:ext uri="{FF2B5EF4-FFF2-40B4-BE49-F238E27FC236}">
                    <a16:creationId xmlns:a16="http://schemas.microsoft.com/office/drawing/2014/main" id="{24708FF5-A5FB-41F8-90E6-4585C3FB1E90}"/>
                  </a:ext>
                </a:extLst>
              </p:cNvPr>
              <p:cNvSpPr/>
              <p:nvPr/>
            </p:nvSpPr>
            <p:spPr>
              <a:xfrm rot="5400000" flipH="1">
                <a:off x="7221040"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Oval 15">
                <a:extLst>
                  <a:ext uri="{FF2B5EF4-FFF2-40B4-BE49-F238E27FC236}">
                    <a16:creationId xmlns:a16="http://schemas.microsoft.com/office/drawing/2014/main" id="{6D5C18BE-EB1F-43C4-A110-AE03B25F0D5B}"/>
                  </a:ext>
                </a:extLst>
              </p:cNvPr>
              <p:cNvSpPr/>
              <p:nvPr/>
            </p:nvSpPr>
            <p:spPr>
              <a:xfrm rot="5400000" flipH="1">
                <a:off x="7163398"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a:extLst>
                  <a:ext uri="{FF2B5EF4-FFF2-40B4-BE49-F238E27FC236}">
                    <a16:creationId xmlns:a16="http://schemas.microsoft.com/office/drawing/2014/main" id="{DDF1BFA2-8A3A-457C-A186-40BF712AF6D0}"/>
                  </a:ext>
                </a:extLst>
              </p:cNvPr>
              <p:cNvSpPr/>
              <p:nvPr/>
            </p:nvSpPr>
            <p:spPr>
              <a:xfrm rot="5400000" flipH="1">
                <a:off x="7044110"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a:extLst>
                  <a:ext uri="{FF2B5EF4-FFF2-40B4-BE49-F238E27FC236}">
                    <a16:creationId xmlns:a16="http://schemas.microsoft.com/office/drawing/2014/main" id="{C978F958-9799-433B-9BEE-95480C9E1175}"/>
                  </a:ext>
                </a:extLst>
              </p:cNvPr>
              <p:cNvSpPr/>
              <p:nvPr/>
            </p:nvSpPr>
            <p:spPr>
              <a:xfrm rot="5400000" flipH="1">
                <a:off x="6981705"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Oval 18">
                <a:extLst>
                  <a:ext uri="{FF2B5EF4-FFF2-40B4-BE49-F238E27FC236}">
                    <a16:creationId xmlns:a16="http://schemas.microsoft.com/office/drawing/2014/main" id="{832B94E5-8FAD-452E-9492-B82163391A26}"/>
                  </a:ext>
                </a:extLst>
              </p:cNvPr>
              <p:cNvSpPr/>
              <p:nvPr/>
            </p:nvSpPr>
            <p:spPr>
              <a:xfrm rot="5400000" flipH="1">
                <a:off x="7807470"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7499D3-3208-44D7-ADFE-33CDF9FFD984}"/>
                  </a:ext>
                </a:extLst>
              </p:cNvPr>
              <p:cNvSpPr/>
              <p:nvPr/>
            </p:nvSpPr>
            <p:spPr>
              <a:xfrm rot="5400000" flipH="1">
                <a:off x="7924756"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Oval 20">
                <a:extLst>
                  <a:ext uri="{FF2B5EF4-FFF2-40B4-BE49-F238E27FC236}">
                    <a16:creationId xmlns:a16="http://schemas.microsoft.com/office/drawing/2014/main" id="{F4B39C67-636C-44D5-8F02-44CE08F69965}"/>
                  </a:ext>
                </a:extLst>
              </p:cNvPr>
              <p:cNvSpPr/>
              <p:nvPr/>
            </p:nvSpPr>
            <p:spPr>
              <a:xfrm rot="5400000" flipH="1">
                <a:off x="7867114"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Oval 21">
                <a:extLst>
                  <a:ext uri="{FF2B5EF4-FFF2-40B4-BE49-F238E27FC236}">
                    <a16:creationId xmlns:a16="http://schemas.microsoft.com/office/drawing/2014/main" id="{74B1CC9E-2B31-4A5E-A58D-6BE300DB0AA4}"/>
                  </a:ext>
                </a:extLst>
              </p:cNvPr>
              <p:cNvSpPr/>
              <p:nvPr/>
            </p:nvSpPr>
            <p:spPr>
              <a:xfrm rot="5400000" flipH="1">
                <a:off x="7747826"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Oval 22">
                <a:extLst>
                  <a:ext uri="{FF2B5EF4-FFF2-40B4-BE49-F238E27FC236}">
                    <a16:creationId xmlns:a16="http://schemas.microsoft.com/office/drawing/2014/main" id="{A87A34A9-59C4-4B27-8E1A-21D8E7A2AE42}"/>
                  </a:ext>
                </a:extLst>
              </p:cNvPr>
              <p:cNvSpPr/>
              <p:nvPr/>
            </p:nvSpPr>
            <p:spPr>
              <a:xfrm rot="5400000" flipH="1">
                <a:off x="7690184"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Oval 23">
                <a:extLst>
                  <a:ext uri="{FF2B5EF4-FFF2-40B4-BE49-F238E27FC236}">
                    <a16:creationId xmlns:a16="http://schemas.microsoft.com/office/drawing/2014/main" id="{B015F0C2-4F96-4FA3-BCF0-8F00E3F4FEA5}"/>
                  </a:ext>
                </a:extLst>
              </p:cNvPr>
              <p:cNvSpPr/>
              <p:nvPr/>
            </p:nvSpPr>
            <p:spPr>
              <a:xfrm rot="5400000" flipH="1">
                <a:off x="7632542"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Oval 24">
                <a:extLst>
                  <a:ext uri="{FF2B5EF4-FFF2-40B4-BE49-F238E27FC236}">
                    <a16:creationId xmlns:a16="http://schemas.microsoft.com/office/drawing/2014/main" id="{18EDA85B-6511-478A-A701-2EA22EF788B3}"/>
                  </a:ext>
                </a:extLst>
              </p:cNvPr>
              <p:cNvSpPr/>
              <p:nvPr/>
            </p:nvSpPr>
            <p:spPr>
              <a:xfrm rot="5400000" flipH="1">
                <a:off x="7574900"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Oval 25">
                <a:extLst>
                  <a:ext uri="{FF2B5EF4-FFF2-40B4-BE49-F238E27FC236}">
                    <a16:creationId xmlns:a16="http://schemas.microsoft.com/office/drawing/2014/main" id="{BA99D137-6F0B-496B-A216-58237A2AA395}"/>
                  </a:ext>
                </a:extLst>
              </p:cNvPr>
              <p:cNvSpPr/>
              <p:nvPr/>
            </p:nvSpPr>
            <p:spPr>
              <a:xfrm rot="5400000" flipH="1">
                <a:off x="8226114"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4B372AB-42A4-47D9-B7B5-FD8AB5CEF307}"/>
                  </a:ext>
                </a:extLst>
              </p:cNvPr>
              <p:cNvSpPr/>
              <p:nvPr/>
            </p:nvSpPr>
            <p:spPr>
              <a:xfrm rot="5400000" flipH="1">
                <a:off x="8343400"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Oval 27">
                <a:extLst>
                  <a:ext uri="{FF2B5EF4-FFF2-40B4-BE49-F238E27FC236}">
                    <a16:creationId xmlns:a16="http://schemas.microsoft.com/office/drawing/2014/main" id="{BD3126E2-A302-49A4-BA7E-378DB6F1C984}"/>
                  </a:ext>
                </a:extLst>
              </p:cNvPr>
              <p:cNvSpPr/>
              <p:nvPr/>
            </p:nvSpPr>
            <p:spPr>
              <a:xfrm rot="5400000" flipH="1">
                <a:off x="8285758"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Oval 28">
                <a:extLst>
                  <a:ext uri="{FF2B5EF4-FFF2-40B4-BE49-F238E27FC236}">
                    <a16:creationId xmlns:a16="http://schemas.microsoft.com/office/drawing/2014/main" id="{5C6B3637-3C53-4D1B-93E0-F5E193E9573A}"/>
                  </a:ext>
                </a:extLst>
              </p:cNvPr>
              <p:cNvSpPr/>
              <p:nvPr/>
            </p:nvSpPr>
            <p:spPr>
              <a:xfrm rot="5400000" flipH="1">
                <a:off x="8166470"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Oval 29">
                <a:extLst>
                  <a:ext uri="{FF2B5EF4-FFF2-40B4-BE49-F238E27FC236}">
                    <a16:creationId xmlns:a16="http://schemas.microsoft.com/office/drawing/2014/main" id="{7841F564-3C78-4771-B23D-55BCE09DA374}"/>
                  </a:ext>
                </a:extLst>
              </p:cNvPr>
              <p:cNvSpPr/>
              <p:nvPr/>
            </p:nvSpPr>
            <p:spPr>
              <a:xfrm rot="5400000" flipH="1">
                <a:off x="8108828"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Oval 30">
                <a:extLst>
                  <a:ext uri="{FF2B5EF4-FFF2-40B4-BE49-F238E27FC236}">
                    <a16:creationId xmlns:a16="http://schemas.microsoft.com/office/drawing/2014/main" id="{3F1487AE-9949-472C-A1AB-FDE91E216DE5}"/>
                  </a:ext>
                </a:extLst>
              </p:cNvPr>
              <p:cNvSpPr/>
              <p:nvPr/>
            </p:nvSpPr>
            <p:spPr>
              <a:xfrm rot="5400000" flipH="1">
                <a:off x="8051186"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2" name="Oval 31">
                <a:extLst>
                  <a:ext uri="{FF2B5EF4-FFF2-40B4-BE49-F238E27FC236}">
                    <a16:creationId xmlns:a16="http://schemas.microsoft.com/office/drawing/2014/main" id="{49D8A452-36B5-4EB0-9BA5-E9C52D9D8293}"/>
                  </a:ext>
                </a:extLst>
              </p:cNvPr>
              <p:cNvSpPr/>
              <p:nvPr/>
            </p:nvSpPr>
            <p:spPr>
              <a:xfrm rot="5400000" flipH="1">
                <a:off x="7984018"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 name="Oval 32">
                <a:extLst>
                  <a:ext uri="{FF2B5EF4-FFF2-40B4-BE49-F238E27FC236}">
                    <a16:creationId xmlns:a16="http://schemas.microsoft.com/office/drawing/2014/main" id="{180AE9E6-131B-4095-8418-A88B9CB3D9DD}"/>
                  </a:ext>
                </a:extLst>
              </p:cNvPr>
              <p:cNvSpPr/>
              <p:nvPr/>
            </p:nvSpPr>
            <p:spPr>
              <a:xfrm rot="5400000" flipH="1">
                <a:off x="8637259"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62E1626-21CE-47B4-A88F-3452B2B5A4BB}"/>
                  </a:ext>
                </a:extLst>
              </p:cNvPr>
              <p:cNvSpPr/>
              <p:nvPr/>
            </p:nvSpPr>
            <p:spPr>
              <a:xfrm rot="5400000" flipH="1">
                <a:off x="8754545"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 name="Oval 34">
                <a:extLst>
                  <a:ext uri="{FF2B5EF4-FFF2-40B4-BE49-F238E27FC236}">
                    <a16:creationId xmlns:a16="http://schemas.microsoft.com/office/drawing/2014/main" id="{D9EE0FF0-1738-43BA-BB44-3CE617D94F1D}"/>
                  </a:ext>
                </a:extLst>
              </p:cNvPr>
              <p:cNvSpPr/>
              <p:nvPr/>
            </p:nvSpPr>
            <p:spPr>
              <a:xfrm rot="5400000" flipH="1">
                <a:off x="8696903"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Oval 35">
                <a:extLst>
                  <a:ext uri="{FF2B5EF4-FFF2-40B4-BE49-F238E27FC236}">
                    <a16:creationId xmlns:a16="http://schemas.microsoft.com/office/drawing/2014/main" id="{08F3685E-85B9-4353-9280-4D5C7B7BFC7A}"/>
                  </a:ext>
                </a:extLst>
              </p:cNvPr>
              <p:cNvSpPr/>
              <p:nvPr/>
            </p:nvSpPr>
            <p:spPr>
              <a:xfrm rot="5400000" flipH="1">
                <a:off x="8577615"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Oval 36">
                <a:extLst>
                  <a:ext uri="{FF2B5EF4-FFF2-40B4-BE49-F238E27FC236}">
                    <a16:creationId xmlns:a16="http://schemas.microsoft.com/office/drawing/2014/main" id="{18ABA509-4936-4D85-8E4B-B22EB62DD5D1}"/>
                  </a:ext>
                </a:extLst>
              </p:cNvPr>
              <p:cNvSpPr/>
              <p:nvPr/>
            </p:nvSpPr>
            <p:spPr>
              <a:xfrm rot="5400000" flipH="1">
                <a:off x="8519973"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Oval 37">
                <a:extLst>
                  <a:ext uri="{FF2B5EF4-FFF2-40B4-BE49-F238E27FC236}">
                    <a16:creationId xmlns:a16="http://schemas.microsoft.com/office/drawing/2014/main" id="{BCC135ED-5123-4645-9016-9DBF74DC1F72}"/>
                  </a:ext>
                </a:extLst>
              </p:cNvPr>
              <p:cNvSpPr/>
              <p:nvPr/>
            </p:nvSpPr>
            <p:spPr>
              <a:xfrm rot="5400000" flipH="1">
                <a:off x="8462331"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Oval 38">
                <a:extLst>
                  <a:ext uri="{FF2B5EF4-FFF2-40B4-BE49-F238E27FC236}">
                    <a16:creationId xmlns:a16="http://schemas.microsoft.com/office/drawing/2014/main" id="{FBE8C621-767E-44B0-A4DE-D3D5D7886534}"/>
                  </a:ext>
                </a:extLst>
              </p:cNvPr>
              <p:cNvSpPr/>
              <p:nvPr/>
            </p:nvSpPr>
            <p:spPr>
              <a:xfrm rot="5400000" flipH="1">
                <a:off x="8404689"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Oval 39">
                <a:extLst>
                  <a:ext uri="{FF2B5EF4-FFF2-40B4-BE49-F238E27FC236}">
                    <a16:creationId xmlns:a16="http://schemas.microsoft.com/office/drawing/2014/main" id="{5CD21036-8C31-4557-AE6A-689CD15F44F1}"/>
                  </a:ext>
                </a:extLst>
              </p:cNvPr>
              <p:cNvSpPr/>
              <p:nvPr/>
            </p:nvSpPr>
            <p:spPr>
              <a:xfrm rot="5400000" flipH="1">
                <a:off x="9057472"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3EE62DE-8E5B-4AC6-AD54-80F6E6BB07B8}"/>
                  </a:ext>
                </a:extLst>
              </p:cNvPr>
              <p:cNvSpPr/>
              <p:nvPr/>
            </p:nvSpPr>
            <p:spPr>
              <a:xfrm rot="5400000" flipH="1">
                <a:off x="8997828"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Oval 41">
                <a:extLst>
                  <a:ext uri="{FF2B5EF4-FFF2-40B4-BE49-F238E27FC236}">
                    <a16:creationId xmlns:a16="http://schemas.microsoft.com/office/drawing/2014/main" id="{70400B35-8481-49DC-9093-0200771C906A}"/>
                  </a:ext>
                </a:extLst>
              </p:cNvPr>
              <p:cNvSpPr/>
              <p:nvPr/>
            </p:nvSpPr>
            <p:spPr>
              <a:xfrm rot="5400000" flipH="1">
                <a:off x="8940186"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Oval 42">
                <a:extLst>
                  <a:ext uri="{FF2B5EF4-FFF2-40B4-BE49-F238E27FC236}">
                    <a16:creationId xmlns:a16="http://schemas.microsoft.com/office/drawing/2014/main" id="{137D7503-658B-4027-BE04-502953AB2ADF}"/>
                  </a:ext>
                </a:extLst>
              </p:cNvPr>
              <p:cNvSpPr/>
              <p:nvPr/>
            </p:nvSpPr>
            <p:spPr>
              <a:xfrm rot="5400000" flipH="1">
                <a:off x="8882544"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4" name="Oval 43">
                <a:extLst>
                  <a:ext uri="{FF2B5EF4-FFF2-40B4-BE49-F238E27FC236}">
                    <a16:creationId xmlns:a16="http://schemas.microsoft.com/office/drawing/2014/main" id="{408A0AAC-6677-4EB7-AF42-FF168994E33A}"/>
                  </a:ext>
                </a:extLst>
              </p:cNvPr>
              <p:cNvSpPr/>
              <p:nvPr/>
            </p:nvSpPr>
            <p:spPr>
              <a:xfrm rot="5400000" flipH="1">
                <a:off x="8820139"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Oval 44">
                <a:extLst>
                  <a:ext uri="{FF2B5EF4-FFF2-40B4-BE49-F238E27FC236}">
                    <a16:creationId xmlns:a16="http://schemas.microsoft.com/office/drawing/2014/main" id="{65146E1B-FBFB-45D5-B737-566B2F806F1C}"/>
                  </a:ext>
                </a:extLst>
              </p:cNvPr>
              <p:cNvSpPr/>
              <p:nvPr/>
            </p:nvSpPr>
            <p:spPr>
              <a:xfrm rot="5400000" flipH="1">
                <a:off x="6802142"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811BE1E-604A-41E3-A0C4-B7974D5FF072}"/>
                  </a:ext>
                </a:extLst>
              </p:cNvPr>
              <p:cNvSpPr/>
              <p:nvPr/>
            </p:nvSpPr>
            <p:spPr>
              <a:xfrm rot="5400000" flipH="1">
                <a:off x="6919428"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 name="Oval 46">
                <a:extLst>
                  <a:ext uri="{FF2B5EF4-FFF2-40B4-BE49-F238E27FC236}">
                    <a16:creationId xmlns:a16="http://schemas.microsoft.com/office/drawing/2014/main" id="{20660946-4A56-40DC-9584-8F00DED7FB7E}"/>
                  </a:ext>
                </a:extLst>
              </p:cNvPr>
              <p:cNvSpPr/>
              <p:nvPr/>
            </p:nvSpPr>
            <p:spPr>
              <a:xfrm rot="5400000" flipH="1">
                <a:off x="6861786"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8" name="Oval 47">
                <a:extLst>
                  <a:ext uri="{FF2B5EF4-FFF2-40B4-BE49-F238E27FC236}">
                    <a16:creationId xmlns:a16="http://schemas.microsoft.com/office/drawing/2014/main" id="{155E2F61-4A84-4D0C-9F08-523FA4FBE214}"/>
                  </a:ext>
                </a:extLst>
              </p:cNvPr>
              <p:cNvSpPr/>
              <p:nvPr/>
            </p:nvSpPr>
            <p:spPr>
              <a:xfrm rot="5400000" flipH="1">
                <a:off x="6742498" y="627944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9" name="Oval 48">
                <a:extLst>
                  <a:ext uri="{FF2B5EF4-FFF2-40B4-BE49-F238E27FC236}">
                    <a16:creationId xmlns:a16="http://schemas.microsoft.com/office/drawing/2014/main" id="{5CC8C44E-F123-4558-B59C-2648A9978E49}"/>
                  </a:ext>
                </a:extLst>
              </p:cNvPr>
              <p:cNvSpPr/>
              <p:nvPr/>
            </p:nvSpPr>
            <p:spPr>
              <a:xfrm rot="5400000" flipH="1">
                <a:off x="6684856" y="627820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Oval 49">
                <a:extLst>
                  <a:ext uri="{FF2B5EF4-FFF2-40B4-BE49-F238E27FC236}">
                    <a16:creationId xmlns:a16="http://schemas.microsoft.com/office/drawing/2014/main" id="{AAF4C680-A3BD-4ED6-8341-4E6D48821B48}"/>
                  </a:ext>
                </a:extLst>
              </p:cNvPr>
              <p:cNvSpPr/>
              <p:nvPr/>
            </p:nvSpPr>
            <p:spPr>
              <a:xfrm rot="5400000" flipH="1">
                <a:off x="7099103" y="627963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TextBox 50">
                <a:extLst>
                  <a:ext uri="{FF2B5EF4-FFF2-40B4-BE49-F238E27FC236}">
                    <a16:creationId xmlns:a16="http://schemas.microsoft.com/office/drawing/2014/main" id="{16EBEF92-3C60-4AB4-BDD0-7A7F1260EB57}"/>
                  </a:ext>
                </a:extLst>
              </p:cNvPr>
              <p:cNvSpPr txBox="1"/>
              <p:nvPr/>
            </p:nvSpPr>
            <p:spPr>
              <a:xfrm>
                <a:off x="5724482" y="3932523"/>
                <a:ext cx="673571" cy="417192"/>
              </a:xfrm>
              <a:prstGeom prst="rect">
                <a:avLst/>
              </a:prstGeom>
              <a:noFill/>
            </p:spPr>
            <p:txBody>
              <a:bodyPr wrap="square" rtlCol="0">
                <a:spAutoFit/>
              </a:bodyPr>
              <a:lstStyle/>
              <a:p>
                <a:pPr algn="ctr"/>
                <a:r>
                  <a:rPr lang="en-US" sz="1300" b="1" spc="-50" dirty="0">
                    <a:solidFill>
                      <a:schemeClr val="bg1"/>
                    </a:solidFill>
                    <a:latin typeface="Arial Nova Cond" panose="020B0506020202020204" pitchFamily="34" charset="0"/>
                    <a:ea typeface="MF Sans Serif Mono" panose="020B0609020202020204" pitchFamily="49" charset="0"/>
                    <a:cs typeface="Gisha" panose="020B0604020202020204" pitchFamily="34" charset="-79"/>
                  </a:rPr>
                  <a:t>CRISIS </a:t>
                </a:r>
              </a:p>
              <a:p>
                <a:pPr algn="ctr"/>
                <a:r>
                  <a:rPr lang="en-US" sz="1300" b="1" spc="-50" dirty="0">
                    <a:solidFill>
                      <a:schemeClr val="bg1"/>
                    </a:solidFill>
                    <a:latin typeface="Arial Nova Cond" panose="020B0506020202020204" pitchFamily="34" charset="0"/>
                    <a:ea typeface="MF Sans Serif Mono" panose="020B0609020202020204" pitchFamily="49" charset="0"/>
                    <a:cs typeface="Gisha" panose="020B0604020202020204" pitchFamily="34" charset="-79"/>
                  </a:rPr>
                  <a:t>ZONE</a:t>
                </a:r>
              </a:p>
            </p:txBody>
          </p:sp>
          <p:sp>
            <p:nvSpPr>
              <p:cNvPr id="52" name="TextBox 51">
                <a:extLst>
                  <a:ext uri="{FF2B5EF4-FFF2-40B4-BE49-F238E27FC236}">
                    <a16:creationId xmlns:a16="http://schemas.microsoft.com/office/drawing/2014/main" id="{962A947A-7F47-444C-A887-82604D7457C3}"/>
                  </a:ext>
                </a:extLst>
              </p:cNvPr>
              <p:cNvSpPr txBox="1"/>
              <p:nvPr/>
            </p:nvSpPr>
            <p:spPr>
              <a:xfrm rot="19241830">
                <a:off x="4498279" y="4749581"/>
                <a:ext cx="744444" cy="247708"/>
              </a:xfrm>
              <a:prstGeom prst="rect">
                <a:avLst/>
              </a:prstGeom>
              <a:noFill/>
            </p:spPr>
            <p:txBody>
              <a:bodyPr wrap="none" rtlCol="0">
                <a:spAutoFit/>
              </a:bodyPr>
              <a:lstStyle/>
              <a:p>
                <a:r>
                  <a:rPr lang="en-US" sz="1300" b="1" cap="all" spc="-100" dirty="0">
                    <a:solidFill>
                      <a:schemeClr val="bg1"/>
                    </a:solidFill>
                    <a:latin typeface="Arial Nova Cond" panose="020B0506020202020204" pitchFamily="34" charset="0"/>
                    <a:ea typeface="MF Sans Serif Mono" panose="020B0609020202020204" pitchFamily="49" charset="0"/>
                  </a:rPr>
                  <a:t>Escalation</a:t>
                </a:r>
              </a:p>
            </p:txBody>
          </p:sp>
          <p:sp>
            <p:nvSpPr>
              <p:cNvPr id="53" name="TextBox 52">
                <a:extLst>
                  <a:ext uri="{FF2B5EF4-FFF2-40B4-BE49-F238E27FC236}">
                    <a16:creationId xmlns:a16="http://schemas.microsoft.com/office/drawing/2014/main" id="{563AEA08-F7E0-4079-827C-B3C51B7D9F4A}"/>
                  </a:ext>
                </a:extLst>
              </p:cNvPr>
              <p:cNvSpPr txBox="1"/>
              <p:nvPr/>
            </p:nvSpPr>
            <p:spPr>
              <a:xfrm rot="20799192">
                <a:off x="3445818" y="5610122"/>
                <a:ext cx="658923" cy="247708"/>
              </a:xfrm>
              <a:prstGeom prst="rect">
                <a:avLst/>
              </a:prstGeom>
              <a:noFill/>
            </p:spPr>
            <p:txBody>
              <a:bodyPr wrap="none" rtlCol="0">
                <a:spAutoFit/>
              </a:bodyPr>
              <a:lstStyle/>
              <a:p>
                <a:r>
                  <a:rPr lang="en-US" sz="1300" b="1" cap="all" spc="-50" dirty="0">
                    <a:solidFill>
                      <a:schemeClr val="bg1"/>
                    </a:solidFill>
                    <a:effectLst>
                      <a:outerShdw blurRad="38100" dist="38100" dir="2700000" algn="tl">
                        <a:srgbClr val="000000">
                          <a:alpha val="43137"/>
                        </a:srgbClr>
                      </a:outerShdw>
                    </a:effectLst>
                    <a:latin typeface="Arial Nova Cond" panose="020B0506020202020204" pitchFamily="34" charset="0"/>
                    <a:ea typeface="MF Sans Serif Mono" panose="020B0609020202020204" pitchFamily="49" charset="0"/>
                  </a:rPr>
                  <a:t>Baseline</a:t>
                </a:r>
              </a:p>
            </p:txBody>
          </p:sp>
          <p:sp>
            <p:nvSpPr>
              <p:cNvPr id="54" name="TextBox 53">
                <a:extLst>
                  <a:ext uri="{FF2B5EF4-FFF2-40B4-BE49-F238E27FC236}">
                    <a16:creationId xmlns:a16="http://schemas.microsoft.com/office/drawing/2014/main" id="{C83F07B8-1645-4B87-A3EB-7682622E7D75}"/>
                  </a:ext>
                </a:extLst>
              </p:cNvPr>
              <p:cNvSpPr txBox="1"/>
              <p:nvPr/>
            </p:nvSpPr>
            <p:spPr>
              <a:xfrm rot="2494650">
                <a:off x="6758444" y="4739283"/>
                <a:ext cx="978373" cy="247708"/>
              </a:xfrm>
              <a:prstGeom prst="rect">
                <a:avLst/>
              </a:prstGeom>
              <a:noFill/>
            </p:spPr>
            <p:txBody>
              <a:bodyPr wrap="none" rtlCol="0">
                <a:spAutoFit/>
              </a:bodyPr>
              <a:lstStyle/>
              <a:p>
                <a:r>
                  <a:rPr lang="en-US" sz="1300" b="1" cap="all" spc="-50" dirty="0">
                    <a:solidFill>
                      <a:schemeClr val="bg1"/>
                    </a:solidFill>
                    <a:latin typeface="Arial Nova Cond" panose="020B0506020202020204" pitchFamily="34" charset="0"/>
                  </a:rPr>
                  <a:t>De-escalation</a:t>
                </a:r>
              </a:p>
            </p:txBody>
          </p:sp>
          <p:sp>
            <p:nvSpPr>
              <p:cNvPr id="55" name="TextBox 54">
                <a:extLst>
                  <a:ext uri="{FF2B5EF4-FFF2-40B4-BE49-F238E27FC236}">
                    <a16:creationId xmlns:a16="http://schemas.microsoft.com/office/drawing/2014/main" id="{19F569BE-A5A6-4075-9AB5-6CFE38FCF23F}"/>
                  </a:ext>
                </a:extLst>
              </p:cNvPr>
              <p:cNvSpPr txBox="1"/>
              <p:nvPr/>
            </p:nvSpPr>
            <p:spPr>
              <a:xfrm>
                <a:off x="8000814" y="5509534"/>
                <a:ext cx="785535" cy="417192"/>
              </a:xfrm>
              <a:prstGeom prst="rect">
                <a:avLst/>
              </a:prstGeom>
              <a:noFill/>
            </p:spPr>
            <p:txBody>
              <a:bodyPr wrap="square" rtlCol="0">
                <a:spAutoFit/>
              </a:bodyPr>
              <a:lstStyle/>
              <a:p>
                <a:pPr algn="ctr"/>
                <a:r>
                  <a:rPr lang="en-US" sz="1300" b="1" cap="all" spc="-80" dirty="0">
                    <a:solidFill>
                      <a:schemeClr val="bg1"/>
                    </a:solidFill>
                    <a:latin typeface="Arial Nova Cond" panose="020B0506020202020204" pitchFamily="34" charset="0"/>
                    <a:ea typeface="MF Sans Serif Mono" panose="020B0609020202020204" pitchFamily="49" charset="0"/>
                  </a:rPr>
                  <a:t>Return to Baseline</a:t>
                </a:r>
              </a:p>
            </p:txBody>
          </p:sp>
          <p:sp>
            <p:nvSpPr>
              <p:cNvPr id="56" name="TextBox 55">
                <a:extLst>
                  <a:ext uri="{FF2B5EF4-FFF2-40B4-BE49-F238E27FC236}">
                    <a16:creationId xmlns:a16="http://schemas.microsoft.com/office/drawing/2014/main" id="{294B89F1-B4D0-4F28-90C9-1A1A8BF29770}"/>
                  </a:ext>
                </a:extLst>
              </p:cNvPr>
              <p:cNvSpPr txBox="1"/>
              <p:nvPr/>
            </p:nvSpPr>
            <p:spPr>
              <a:xfrm>
                <a:off x="3324432" y="6131098"/>
                <a:ext cx="505765" cy="276999"/>
              </a:xfrm>
              <a:prstGeom prst="rect">
                <a:avLst/>
              </a:prstGeom>
              <a:noFill/>
            </p:spPr>
            <p:txBody>
              <a:bodyPr wrap="square" rtlCol="0">
                <a:spAutoFit/>
              </a:bodyPr>
              <a:lstStyle/>
              <a:p>
                <a:r>
                  <a:rPr lang="en-US" sz="1200" b="1" cap="small" spc="-50" dirty="0">
                    <a:solidFill>
                      <a:schemeClr val="tx1">
                        <a:lumMod val="75000"/>
                        <a:lumOff val="25000"/>
                      </a:schemeClr>
                    </a:solidFill>
                    <a:latin typeface="Arial Nova Cond" panose="020B0506020202020204" pitchFamily="34" charset="0"/>
                  </a:rPr>
                  <a:t>Time</a:t>
                </a:r>
              </a:p>
            </p:txBody>
          </p:sp>
          <p:sp>
            <p:nvSpPr>
              <p:cNvPr id="57" name="TextBox 56">
                <a:extLst>
                  <a:ext uri="{FF2B5EF4-FFF2-40B4-BE49-F238E27FC236}">
                    <a16:creationId xmlns:a16="http://schemas.microsoft.com/office/drawing/2014/main" id="{61805ACF-8D9F-4CCD-BC68-B6B1EC17ADDD}"/>
                  </a:ext>
                </a:extLst>
              </p:cNvPr>
              <p:cNvSpPr txBox="1"/>
              <p:nvPr/>
            </p:nvSpPr>
            <p:spPr>
              <a:xfrm rot="16200000">
                <a:off x="2648807" y="5541827"/>
                <a:ext cx="1170449" cy="276999"/>
              </a:xfrm>
              <a:prstGeom prst="rect">
                <a:avLst/>
              </a:prstGeom>
              <a:noFill/>
            </p:spPr>
            <p:txBody>
              <a:bodyPr wrap="none" rtlCol="0">
                <a:spAutoFit/>
              </a:bodyPr>
              <a:lstStyle/>
              <a:p>
                <a:r>
                  <a:rPr lang="en-US" sz="1200" b="1" cap="small" spc="-50" dirty="0">
                    <a:solidFill>
                      <a:schemeClr val="tx1">
                        <a:lumMod val="75000"/>
                        <a:lumOff val="25000"/>
                      </a:schemeClr>
                    </a:solidFill>
                    <a:latin typeface="Arial Nova Cond" panose="020B0506020202020204" pitchFamily="34" charset="0"/>
                  </a:rPr>
                  <a:t>Level of </a:t>
                </a:r>
                <a:r>
                  <a:rPr lang="en-US" sz="1200" b="1" cap="small" spc="-20" dirty="0">
                    <a:solidFill>
                      <a:schemeClr val="tx1">
                        <a:lumMod val="75000"/>
                        <a:lumOff val="25000"/>
                      </a:schemeClr>
                    </a:solidFill>
                    <a:latin typeface="Arial Nova Cond" panose="020B0506020202020204" pitchFamily="34" charset="0"/>
                  </a:rPr>
                  <a:t>distress</a:t>
                </a:r>
              </a:p>
            </p:txBody>
          </p:sp>
          <p:grpSp>
            <p:nvGrpSpPr>
              <p:cNvPr id="58" name="Group 57">
                <a:extLst>
                  <a:ext uri="{FF2B5EF4-FFF2-40B4-BE49-F238E27FC236}">
                    <a16:creationId xmlns:a16="http://schemas.microsoft.com/office/drawing/2014/main" id="{FB0BB2BA-718A-42CA-B484-88373A26BA48}"/>
                  </a:ext>
                </a:extLst>
              </p:cNvPr>
              <p:cNvGrpSpPr/>
              <p:nvPr/>
            </p:nvGrpSpPr>
            <p:grpSpPr>
              <a:xfrm>
                <a:off x="3243916" y="2269156"/>
                <a:ext cx="11823" cy="2862184"/>
                <a:chOff x="-3631025" y="1982209"/>
                <a:chExt cx="11823" cy="2862184"/>
              </a:xfrm>
            </p:grpSpPr>
            <p:sp>
              <p:nvSpPr>
                <p:cNvPr id="119" name="Oval 118">
                  <a:extLst>
                    <a:ext uri="{FF2B5EF4-FFF2-40B4-BE49-F238E27FC236}">
                      <a16:creationId xmlns:a16="http://schemas.microsoft.com/office/drawing/2014/main" id="{7114F0D0-E3FF-45C5-A7E3-0BC829B8569A}"/>
                    </a:ext>
                  </a:extLst>
                </p:cNvPr>
                <p:cNvSpPr/>
                <p:nvPr/>
              </p:nvSpPr>
              <p:spPr>
                <a:xfrm flipH="1">
                  <a:off x="-3629781" y="412413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B9EE6D01-410C-46BF-82A9-00671707E28F}"/>
                    </a:ext>
                  </a:extLst>
                </p:cNvPr>
                <p:cNvSpPr/>
                <p:nvPr/>
              </p:nvSpPr>
              <p:spPr>
                <a:xfrm flipH="1">
                  <a:off x="-3628537" y="400685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1" name="Oval 120">
                  <a:extLst>
                    <a:ext uri="{FF2B5EF4-FFF2-40B4-BE49-F238E27FC236}">
                      <a16:creationId xmlns:a16="http://schemas.microsoft.com/office/drawing/2014/main" id="{AD57C862-A282-407C-AAB4-79A83E7ECCF4}"/>
                    </a:ext>
                  </a:extLst>
                </p:cNvPr>
                <p:cNvSpPr/>
                <p:nvPr/>
              </p:nvSpPr>
              <p:spPr>
                <a:xfrm flipH="1">
                  <a:off x="-3629781" y="406449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2" name="Oval 121">
                  <a:extLst>
                    <a:ext uri="{FF2B5EF4-FFF2-40B4-BE49-F238E27FC236}">
                      <a16:creationId xmlns:a16="http://schemas.microsoft.com/office/drawing/2014/main" id="{8600C848-B02C-4AB6-A865-07E61ADA01CE}"/>
                    </a:ext>
                  </a:extLst>
                </p:cNvPr>
                <p:cNvSpPr/>
                <p:nvPr/>
              </p:nvSpPr>
              <p:spPr>
                <a:xfrm flipH="1">
                  <a:off x="-3628537" y="418378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3" name="Oval 122">
                  <a:extLst>
                    <a:ext uri="{FF2B5EF4-FFF2-40B4-BE49-F238E27FC236}">
                      <a16:creationId xmlns:a16="http://schemas.microsoft.com/office/drawing/2014/main" id="{1847C7F1-0936-48F5-8BEF-D5E564FCA117}"/>
                    </a:ext>
                  </a:extLst>
                </p:cNvPr>
                <p:cNvSpPr/>
                <p:nvPr/>
              </p:nvSpPr>
              <p:spPr>
                <a:xfrm flipH="1">
                  <a:off x="-3629781" y="424142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 name="Oval 123">
                  <a:extLst>
                    <a:ext uri="{FF2B5EF4-FFF2-40B4-BE49-F238E27FC236}">
                      <a16:creationId xmlns:a16="http://schemas.microsoft.com/office/drawing/2014/main" id="{B69F564B-9389-4908-906E-C78B92D52416}"/>
                    </a:ext>
                  </a:extLst>
                </p:cNvPr>
                <p:cNvSpPr/>
                <p:nvPr/>
              </p:nvSpPr>
              <p:spPr>
                <a:xfrm flipH="1">
                  <a:off x="-3628537" y="429906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5" name="Oval 124">
                  <a:extLst>
                    <a:ext uri="{FF2B5EF4-FFF2-40B4-BE49-F238E27FC236}">
                      <a16:creationId xmlns:a16="http://schemas.microsoft.com/office/drawing/2014/main" id="{13E5E0C5-27A8-464B-BF6B-9CCDDB4F95EC}"/>
                    </a:ext>
                  </a:extLst>
                </p:cNvPr>
                <p:cNvSpPr/>
                <p:nvPr/>
              </p:nvSpPr>
              <p:spPr>
                <a:xfrm flipH="1">
                  <a:off x="-3629781" y="435670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6" name="Oval 125">
                  <a:extLst>
                    <a:ext uri="{FF2B5EF4-FFF2-40B4-BE49-F238E27FC236}">
                      <a16:creationId xmlns:a16="http://schemas.microsoft.com/office/drawing/2014/main" id="{033472A7-5AC8-4663-9AE3-68A3227AD470}"/>
                    </a:ext>
                  </a:extLst>
                </p:cNvPr>
                <p:cNvSpPr/>
                <p:nvPr/>
              </p:nvSpPr>
              <p:spPr>
                <a:xfrm flipH="1">
                  <a:off x="-3628537" y="447599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7" name="Oval 126">
                  <a:extLst>
                    <a:ext uri="{FF2B5EF4-FFF2-40B4-BE49-F238E27FC236}">
                      <a16:creationId xmlns:a16="http://schemas.microsoft.com/office/drawing/2014/main" id="{26F4BD2F-BA29-4D07-9B34-5AB0BEFC6C8C}"/>
                    </a:ext>
                  </a:extLst>
                </p:cNvPr>
                <p:cNvSpPr/>
                <p:nvPr/>
              </p:nvSpPr>
              <p:spPr>
                <a:xfrm flipH="1">
                  <a:off x="-3629781" y="453840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8" name="Oval 127">
                  <a:extLst>
                    <a:ext uri="{FF2B5EF4-FFF2-40B4-BE49-F238E27FC236}">
                      <a16:creationId xmlns:a16="http://schemas.microsoft.com/office/drawing/2014/main" id="{E39756A5-4C32-4248-A413-F9C7EC66A0B6}"/>
                    </a:ext>
                  </a:extLst>
                </p:cNvPr>
                <p:cNvSpPr/>
                <p:nvPr/>
              </p:nvSpPr>
              <p:spPr>
                <a:xfrm flipH="1">
                  <a:off x="-3629781" y="371263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20817B2E-A9A5-443B-AFF5-C0F00D3EC79A}"/>
                    </a:ext>
                  </a:extLst>
                </p:cNvPr>
                <p:cNvSpPr/>
                <p:nvPr/>
              </p:nvSpPr>
              <p:spPr>
                <a:xfrm flipH="1">
                  <a:off x="-3628537" y="359534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0" name="Oval 129">
                  <a:extLst>
                    <a:ext uri="{FF2B5EF4-FFF2-40B4-BE49-F238E27FC236}">
                      <a16:creationId xmlns:a16="http://schemas.microsoft.com/office/drawing/2014/main" id="{10B6D3CD-3112-48F5-929A-B975B842DEA8}"/>
                    </a:ext>
                  </a:extLst>
                </p:cNvPr>
                <p:cNvSpPr/>
                <p:nvPr/>
              </p:nvSpPr>
              <p:spPr>
                <a:xfrm flipH="1">
                  <a:off x="-3629781" y="365299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1" name="Oval 130">
                  <a:extLst>
                    <a:ext uri="{FF2B5EF4-FFF2-40B4-BE49-F238E27FC236}">
                      <a16:creationId xmlns:a16="http://schemas.microsoft.com/office/drawing/2014/main" id="{6D1DBB51-1DFD-474F-8DE9-28BFE4F78A86}"/>
                    </a:ext>
                  </a:extLst>
                </p:cNvPr>
                <p:cNvSpPr/>
                <p:nvPr/>
              </p:nvSpPr>
              <p:spPr>
                <a:xfrm flipH="1">
                  <a:off x="-3628537" y="377227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2" name="Oval 131">
                  <a:extLst>
                    <a:ext uri="{FF2B5EF4-FFF2-40B4-BE49-F238E27FC236}">
                      <a16:creationId xmlns:a16="http://schemas.microsoft.com/office/drawing/2014/main" id="{972BEBC1-A89C-4711-91C9-5344DC7E7EE7}"/>
                    </a:ext>
                  </a:extLst>
                </p:cNvPr>
                <p:cNvSpPr/>
                <p:nvPr/>
              </p:nvSpPr>
              <p:spPr>
                <a:xfrm flipH="1">
                  <a:off x="-3629781" y="382992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3" name="Oval 132">
                  <a:extLst>
                    <a:ext uri="{FF2B5EF4-FFF2-40B4-BE49-F238E27FC236}">
                      <a16:creationId xmlns:a16="http://schemas.microsoft.com/office/drawing/2014/main" id="{9326D1FB-D88E-4C53-BD06-614AC9B25B60}"/>
                    </a:ext>
                  </a:extLst>
                </p:cNvPr>
                <p:cNvSpPr/>
                <p:nvPr/>
              </p:nvSpPr>
              <p:spPr>
                <a:xfrm flipH="1">
                  <a:off x="-3628537" y="388756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4" name="Oval 133">
                  <a:extLst>
                    <a:ext uri="{FF2B5EF4-FFF2-40B4-BE49-F238E27FC236}">
                      <a16:creationId xmlns:a16="http://schemas.microsoft.com/office/drawing/2014/main" id="{261829A2-A002-4317-BA46-4FD18EEA5F5F}"/>
                    </a:ext>
                  </a:extLst>
                </p:cNvPr>
                <p:cNvSpPr/>
                <p:nvPr/>
              </p:nvSpPr>
              <p:spPr>
                <a:xfrm flipH="1">
                  <a:off x="-3629781" y="394520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5" name="Oval 134">
                  <a:extLst>
                    <a:ext uri="{FF2B5EF4-FFF2-40B4-BE49-F238E27FC236}">
                      <a16:creationId xmlns:a16="http://schemas.microsoft.com/office/drawing/2014/main" id="{FB687B2A-2FC9-4002-8F03-7F8F5042D1CA}"/>
                    </a:ext>
                  </a:extLst>
                </p:cNvPr>
                <p:cNvSpPr/>
                <p:nvPr/>
              </p:nvSpPr>
              <p:spPr>
                <a:xfrm flipH="1">
                  <a:off x="-3629781" y="329399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BD728ED2-8AEF-4949-B267-94A48ADF2733}"/>
                    </a:ext>
                  </a:extLst>
                </p:cNvPr>
                <p:cNvSpPr/>
                <p:nvPr/>
              </p:nvSpPr>
              <p:spPr>
                <a:xfrm flipH="1">
                  <a:off x="-3628537" y="317670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7" name="Oval 136">
                  <a:extLst>
                    <a:ext uri="{FF2B5EF4-FFF2-40B4-BE49-F238E27FC236}">
                      <a16:creationId xmlns:a16="http://schemas.microsoft.com/office/drawing/2014/main" id="{D73AA8A8-AFF4-45FD-A112-D8EDEDEFC844}"/>
                    </a:ext>
                  </a:extLst>
                </p:cNvPr>
                <p:cNvSpPr/>
                <p:nvPr/>
              </p:nvSpPr>
              <p:spPr>
                <a:xfrm flipH="1">
                  <a:off x="-3629781" y="323434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8" name="Oval 137">
                  <a:extLst>
                    <a:ext uri="{FF2B5EF4-FFF2-40B4-BE49-F238E27FC236}">
                      <a16:creationId xmlns:a16="http://schemas.microsoft.com/office/drawing/2014/main" id="{872AB6A3-3F70-4F81-A765-E674FDB968B3}"/>
                    </a:ext>
                  </a:extLst>
                </p:cNvPr>
                <p:cNvSpPr/>
                <p:nvPr/>
              </p:nvSpPr>
              <p:spPr>
                <a:xfrm flipH="1">
                  <a:off x="-3628537" y="335363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9" name="Oval 138">
                  <a:extLst>
                    <a:ext uri="{FF2B5EF4-FFF2-40B4-BE49-F238E27FC236}">
                      <a16:creationId xmlns:a16="http://schemas.microsoft.com/office/drawing/2014/main" id="{7A8D727E-A168-4132-94A9-E7BA1E1ED40C}"/>
                    </a:ext>
                  </a:extLst>
                </p:cNvPr>
                <p:cNvSpPr/>
                <p:nvPr/>
              </p:nvSpPr>
              <p:spPr>
                <a:xfrm flipH="1">
                  <a:off x="-3629781" y="34112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0" name="Oval 139">
                  <a:extLst>
                    <a:ext uri="{FF2B5EF4-FFF2-40B4-BE49-F238E27FC236}">
                      <a16:creationId xmlns:a16="http://schemas.microsoft.com/office/drawing/2014/main" id="{107927F5-3503-4779-8E9E-C306DFA583A6}"/>
                    </a:ext>
                  </a:extLst>
                </p:cNvPr>
                <p:cNvSpPr/>
                <p:nvPr/>
              </p:nvSpPr>
              <p:spPr>
                <a:xfrm flipH="1">
                  <a:off x="-3628537" y="34689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1" name="Oval 140">
                  <a:extLst>
                    <a:ext uri="{FF2B5EF4-FFF2-40B4-BE49-F238E27FC236}">
                      <a16:creationId xmlns:a16="http://schemas.microsoft.com/office/drawing/2014/main" id="{CEB40662-E6E5-45C6-83C2-D1CEABA5B1B6}"/>
                    </a:ext>
                  </a:extLst>
                </p:cNvPr>
                <p:cNvSpPr/>
                <p:nvPr/>
              </p:nvSpPr>
              <p:spPr>
                <a:xfrm flipH="1">
                  <a:off x="-3629781" y="353608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2" name="Oval 141">
                  <a:extLst>
                    <a:ext uri="{FF2B5EF4-FFF2-40B4-BE49-F238E27FC236}">
                      <a16:creationId xmlns:a16="http://schemas.microsoft.com/office/drawing/2014/main" id="{167EF785-0919-4E3B-A4B7-4B21E162E3FF}"/>
                    </a:ext>
                  </a:extLst>
                </p:cNvPr>
                <p:cNvSpPr/>
                <p:nvPr/>
              </p:nvSpPr>
              <p:spPr>
                <a:xfrm flipH="1">
                  <a:off x="-3629781" y="288284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A83C81B-2201-4BB7-AEEF-814EBDB9F977}"/>
                    </a:ext>
                  </a:extLst>
                </p:cNvPr>
                <p:cNvSpPr/>
                <p:nvPr/>
              </p:nvSpPr>
              <p:spPr>
                <a:xfrm flipH="1">
                  <a:off x="-3628537" y="276556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4" name="Oval 143">
                  <a:extLst>
                    <a:ext uri="{FF2B5EF4-FFF2-40B4-BE49-F238E27FC236}">
                      <a16:creationId xmlns:a16="http://schemas.microsoft.com/office/drawing/2014/main" id="{0DCF442D-AADB-4C4D-AA89-4E0E709C420E}"/>
                    </a:ext>
                  </a:extLst>
                </p:cNvPr>
                <p:cNvSpPr/>
                <p:nvPr/>
              </p:nvSpPr>
              <p:spPr>
                <a:xfrm flipH="1">
                  <a:off x="-3629781" y="282320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5" name="Oval 144">
                  <a:extLst>
                    <a:ext uri="{FF2B5EF4-FFF2-40B4-BE49-F238E27FC236}">
                      <a16:creationId xmlns:a16="http://schemas.microsoft.com/office/drawing/2014/main" id="{CF630B2C-C702-439B-8425-52EE3842B393}"/>
                    </a:ext>
                  </a:extLst>
                </p:cNvPr>
                <p:cNvSpPr/>
                <p:nvPr/>
              </p:nvSpPr>
              <p:spPr>
                <a:xfrm flipH="1">
                  <a:off x="-3628537" y="294249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6" name="Oval 145">
                  <a:extLst>
                    <a:ext uri="{FF2B5EF4-FFF2-40B4-BE49-F238E27FC236}">
                      <a16:creationId xmlns:a16="http://schemas.microsoft.com/office/drawing/2014/main" id="{03534D88-682F-4363-A247-935A767478BA}"/>
                    </a:ext>
                  </a:extLst>
                </p:cNvPr>
                <p:cNvSpPr/>
                <p:nvPr/>
              </p:nvSpPr>
              <p:spPr>
                <a:xfrm flipH="1">
                  <a:off x="-3629781" y="300013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7" name="Oval 146">
                  <a:extLst>
                    <a:ext uri="{FF2B5EF4-FFF2-40B4-BE49-F238E27FC236}">
                      <a16:creationId xmlns:a16="http://schemas.microsoft.com/office/drawing/2014/main" id="{D270360B-D25C-4614-80BD-691F9CA7A9E7}"/>
                    </a:ext>
                  </a:extLst>
                </p:cNvPr>
                <p:cNvSpPr/>
                <p:nvPr/>
              </p:nvSpPr>
              <p:spPr>
                <a:xfrm flipH="1">
                  <a:off x="-3628537" y="305777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8" name="Oval 147">
                  <a:extLst>
                    <a:ext uri="{FF2B5EF4-FFF2-40B4-BE49-F238E27FC236}">
                      <a16:creationId xmlns:a16="http://schemas.microsoft.com/office/drawing/2014/main" id="{82857BEB-2D0F-4B63-A8CA-7CE2C395320D}"/>
                    </a:ext>
                  </a:extLst>
                </p:cNvPr>
                <p:cNvSpPr/>
                <p:nvPr/>
              </p:nvSpPr>
              <p:spPr>
                <a:xfrm flipH="1">
                  <a:off x="-3629781" y="311541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9" name="Oval 148">
                  <a:extLst>
                    <a:ext uri="{FF2B5EF4-FFF2-40B4-BE49-F238E27FC236}">
                      <a16:creationId xmlns:a16="http://schemas.microsoft.com/office/drawing/2014/main" id="{CFEE3460-6EA0-4046-A269-743D35CEE0B6}"/>
                    </a:ext>
                  </a:extLst>
                </p:cNvPr>
                <p:cNvSpPr/>
                <p:nvPr/>
              </p:nvSpPr>
              <p:spPr>
                <a:xfrm flipH="1">
                  <a:off x="-3629781" y="246263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DEEA5A4A-F8C6-4EE0-8585-5533C44D8C85}"/>
                    </a:ext>
                  </a:extLst>
                </p:cNvPr>
                <p:cNvSpPr/>
                <p:nvPr/>
              </p:nvSpPr>
              <p:spPr>
                <a:xfrm flipH="1">
                  <a:off x="-3628537" y="234534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1" name="Oval 150">
                  <a:extLst>
                    <a:ext uri="{FF2B5EF4-FFF2-40B4-BE49-F238E27FC236}">
                      <a16:creationId xmlns:a16="http://schemas.microsoft.com/office/drawing/2014/main" id="{E7EA917A-8724-44E6-92C7-04433770D306}"/>
                    </a:ext>
                  </a:extLst>
                </p:cNvPr>
                <p:cNvSpPr/>
                <p:nvPr/>
              </p:nvSpPr>
              <p:spPr>
                <a:xfrm flipH="1">
                  <a:off x="-3629781" y="240298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2" name="Oval 151">
                  <a:extLst>
                    <a:ext uri="{FF2B5EF4-FFF2-40B4-BE49-F238E27FC236}">
                      <a16:creationId xmlns:a16="http://schemas.microsoft.com/office/drawing/2014/main" id="{44776CE6-BE00-4A8C-A205-13B0334695CB}"/>
                    </a:ext>
                  </a:extLst>
                </p:cNvPr>
                <p:cNvSpPr/>
                <p:nvPr/>
              </p:nvSpPr>
              <p:spPr>
                <a:xfrm flipH="1">
                  <a:off x="-3628537" y="25222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3" name="Oval 152">
                  <a:extLst>
                    <a:ext uri="{FF2B5EF4-FFF2-40B4-BE49-F238E27FC236}">
                      <a16:creationId xmlns:a16="http://schemas.microsoft.com/office/drawing/2014/main" id="{B974D142-8546-4AD4-94C4-5082621D89BB}"/>
                    </a:ext>
                  </a:extLst>
                </p:cNvPr>
                <p:cNvSpPr/>
                <p:nvPr/>
              </p:nvSpPr>
              <p:spPr>
                <a:xfrm flipH="1">
                  <a:off x="-3629781" y="25799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4" name="Oval 153">
                  <a:extLst>
                    <a:ext uri="{FF2B5EF4-FFF2-40B4-BE49-F238E27FC236}">
                      <a16:creationId xmlns:a16="http://schemas.microsoft.com/office/drawing/2014/main" id="{0A333E41-9EB5-4494-A97C-804E4A2021B7}"/>
                    </a:ext>
                  </a:extLst>
                </p:cNvPr>
                <p:cNvSpPr/>
                <p:nvPr/>
              </p:nvSpPr>
              <p:spPr>
                <a:xfrm flipH="1">
                  <a:off x="-3628537" y="263756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5" name="Oval 154">
                  <a:extLst>
                    <a:ext uri="{FF2B5EF4-FFF2-40B4-BE49-F238E27FC236}">
                      <a16:creationId xmlns:a16="http://schemas.microsoft.com/office/drawing/2014/main" id="{46C329A2-167C-4B2F-B8AD-EAC2F20210A0}"/>
                    </a:ext>
                  </a:extLst>
                </p:cNvPr>
                <p:cNvSpPr/>
                <p:nvPr/>
              </p:nvSpPr>
              <p:spPr>
                <a:xfrm flipH="1">
                  <a:off x="-3629781" y="269996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6" name="Oval 155">
                  <a:extLst>
                    <a:ext uri="{FF2B5EF4-FFF2-40B4-BE49-F238E27FC236}">
                      <a16:creationId xmlns:a16="http://schemas.microsoft.com/office/drawing/2014/main" id="{6ABBDC0D-9647-45CD-A622-1F1C0ABF5C39}"/>
                    </a:ext>
                  </a:extLst>
                </p:cNvPr>
                <p:cNvSpPr/>
                <p:nvPr/>
              </p:nvSpPr>
              <p:spPr>
                <a:xfrm flipH="1">
                  <a:off x="-3629781" y="471796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EE6D129A-9CA1-4E22-9A02-A71A602E9166}"/>
                    </a:ext>
                  </a:extLst>
                </p:cNvPr>
                <p:cNvSpPr/>
                <p:nvPr/>
              </p:nvSpPr>
              <p:spPr>
                <a:xfrm flipH="1">
                  <a:off x="-3628537" y="46006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8" name="Oval 157">
                  <a:extLst>
                    <a:ext uri="{FF2B5EF4-FFF2-40B4-BE49-F238E27FC236}">
                      <a16:creationId xmlns:a16="http://schemas.microsoft.com/office/drawing/2014/main" id="{055BABDB-6628-4CB8-BE51-42AAFA0B79AB}"/>
                    </a:ext>
                  </a:extLst>
                </p:cNvPr>
                <p:cNvSpPr/>
                <p:nvPr/>
              </p:nvSpPr>
              <p:spPr>
                <a:xfrm flipH="1">
                  <a:off x="-3629781" y="46583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9" name="Oval 158">
                  <a:extLst>
                    <a:ext uri="{FF2B5EF4-FFF2-40B4-BE49-F238E27FC236}">
                      <a16:creationId xmlns:a16="http://schemas.microsoft.com/office/drawing/2014/main" id="{12DE0424-5355-4F94-8C08-0BEE89592959}"/>
                    </a:ext>
                  </a:extLst>
                </p:cNvPr>
                <p:cNvSpPr/>
                <p:nvPr/>
              </p:nvSpPr>
              <p:spPr>
                <a:xfrm flipH="1">
                  <a:off x="-3628537" y="477760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0" name="Oval 159">
                  <a:extLst>
                    <a:ext uri="{FF2B5EF4-FFF2-40B4-BE49-F238E27FC236}">
                      <a16:creationId xmlns:a16="http://schemas.microsoft.com/office/drawing/2014/main" id="{FF5ABA48-F6D4-4DD7-9B30-035192413DFD}"/>
                    </a:ext>
                  </a:extLst>
                </p:cNvPr>
                <p:cNvSpPr/>
                <p:nvPr/>
              </p:nvSpPr>
              <p:spPr>
                <a:xfrm flipH="1">
                  <a:off x="-3629781" y="483524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1" name="Oval 160">
                  <a:extLst>
                    <a:ext uri="{FF2B5EF4-FFF2-40B4-BE49-F238E27FC236}">
                      <a16:creationId xmlns:a16="http://schemas.microsoft.com/office/drawing/2014/main" id="{8CDCAD14-266C-4ADD-B247-398A1CAA3016}"/>
                    </a:ext>
                  </a:extLst>
                </p:cNvPr>
                <p:cNvSpPr/>
                <p:nvPr/>
              </p:nvSpPr>
              <p:spPr>
                <a:xfrm flipH="1">
                  <a:off x="-3628346" y="442100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2" name="Oval 161">
                  <a:extLst>
                    <a:ext uri="{FF2B5EF4-FFF2-40B4-BE49-F238E27FC236}">
                      <a16:creationId xmlns:a16="http://schemas.microsoft.com/office/drawing/2014/main" id="{1889B41F-8E4B-4C79-91B0-3AB1EE3F5156}"/>
                    </a:ext>
                  </a:extLst>
                </p:cNvPr>
                <p:cNvSpPr/>
                <p:nvPr/>
              </p:nvSpPr>
              <p:spPr>
                <a:xfrm flipH="1">
                  <a:off x="-3628537" y="222142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3" name="Oval 162">
                  <a:extLst>
                    <a:ext uri="{FF2B5EF4-FFF2-40B4-BE49-F238E27FC236}">
                      <a16:creationId xmlns:a16="http://schemas.microsoft.com/office/drawing/2014/main" id="{481D6903-0BB4-4F1F-9242-CC788FB00222}"/>
                    </a:ext>
                  </a:extLst>
                </p:cNvPr>
                <p:cNvSpPr/>
                <p:nvPr/>
              </p:nvSpPr>
              <p:spPr>
                <a:xfrm flipH="1">
                  <a:off x="-3629781" y="227906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4" name="Oval 163">
                  <a:extLst>
                    <a:ext uri="{FF2B5EF4-FFF2-40B4-BE49-F238E27FC236}">
                      <a16:creationId xmlns:a16="http://schemas.microsoft.com/office/drawing/2014/main" id="{5A1377B8-FC40-4347-A69A-ED159485B07D}"/>
                    </a:ext>
                  </a:extLst>
                </p:cNvPr>
                <p:cNvSpPr/>
                <p:nvPr/>
              </p:nvSpPr>
              <p:spPr>
                <a:xfrm flipH="1">
                  <a:off x="-3629781" y="210206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5" name="Oval 164">
                  <a:extLst>
                    <a:ext uri="{FF2B5EF4-FFF2-40B4-BE49-F238E27FC236}">
                      <a16:creationId xmlns:a16="http://schemas.microsoft.com/office/drawing/2014/main" id="{BD4991B1-9B07-4EED-AB8C-03D9E7563DAA}"/>
                    </a:ext>
                  </a:extLst>
                </p:cNvPr>
                <p:cNvSpPr/>
                <p:nvPr/>
              </p:nvSpPr>
              <p:spPr>
                <a:xfrm flipH="1">
                  <a:off x="-3631025" y="215970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6" name="Oval 165">
                  <a:extLst>
                    <a:ext uri="{FF2B5EF4-FFF2-40B4-BE49-F238E27FC236}">
                      <a16:creationId xmlns:a16="http://schemas.microsoft.com/office/drawing/2014/main" id="{EB4DCA61-7BB5-4949-AE1D-62068CF5A52E}"/>
                    </a:ext>
                  </a:extLst>
                </p:cNvPr>
                <p:cNvSpPr/>
                <p:nvPr/>
              </p:nvSpPr>
              <p:spPr>
                <a:xfrm flipH="1">
                  <a:off x="-3629781" y="198220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7" name="Oval 166">
                  <a:extLst>
                    <a:ext uri="{FF2B5EF4-FFF2-40B4-BE49-F238E27FC236}">
                      <a16:creationId xmlns:a16="http://schemas.microsoft.com/office/drawing/2014/main" id="{807CC23D-3770-43A6-864C-DD8066D8963D}"/>
                    </a:ext>
                  </a:extLst>
                </p:cNvPr>
                <p:cNvSpPr/>
                <p:nvPr/>
              </p:nvSpPr>
              <p:spPr>
                <a:xfrm flipH="1">
                  <a:off x="-3631025" y="203985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59" name="Oval 58">
                <a:extLst>
                  <a:ext uri="{FF2B5EF4-FFF2-40B4-BE49-F238E27FC236}">
                    <a16:creationId xmlns:a16="http://schemas.microsoft.com/office/drawing/2014/main" id="{6753D15B-EE91-4B6D-8CE1-4389014EA258}"/>
                  </a:ext>
                </a:extLst>
              </p:cNvPr>
              <p:cNvSpPr/>
              <p:nvPr/>
            </p:nvSpPr>
            <p:spPr>
              <a:xfrm>
                <a:off x="3722847" y="4030357"/>
                <a:ext cx="251535" cy="247235"/>
              </a:xfrm>
              <a:prstGeom prst="ellipse">
                <a:avLst/>
              </a:prstGeom>
              <a:solidFill>
                <a:srgbClr val="46A551"/>
              </a:solidFill>
              <a:ln>
                <a:solidFill>
                  <a:srgbClr val="46A5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a:t>
                </a:r>
              </a:p>
            </p:txBody>
          </p:sp>
          <p:sp>
            <p:nvSpPr>
              <p:cNvPr id="60" name="Oval 59">
                <a:extLst>
                  <a:ext uri="{FF2B5EF4-FFF2-40B4-BE49-F238E27FC236}">
                    <a16:creationId xmlns:a16="http://schemas.microsoft.com/office/drawing/2014/main" id="{C8DAF09A-F98C-4106-A0C9-4FE1F803A42C}"/>
                  </a:ext>
                </a:extLst>
              </p:cNvPr>
              <p:cNvSpPr/>
              <p:nvPr/>
            </p:nvSpPr>
            <p:spPr>
              <a:xfrm>
                <a:off x="4545682" y="3169666"/>
                <a:ext cx="251535" cy="247235"/>
              </a:xfrm>
              <a:prstGeom prst="ellipse">
                <a:avLst/>
              </a:prstGeom>
              <a:solidFill>
                <a:srgbClr val="F6DF00"/>
              </a:solidFill>
              <a:ln>
                <a:solidFill>
                  <a:srgbClr val="F6D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2</a:t>
                </a:r>
              </a:p>
            </p:txBody>
          </p:sp>
          <p:sp>
            <p:nvSpPr>
              <p:cNvPr id="61" name="Oval 60">
                <a:extLst>
                  <a:ext uri="{FF2B5EF4-FFF2-40B4-BE49-F238E27FC236}">
                    <a16:creationId xmlns:a16="http://schemas.microsoft.com/office/drawing/2014/main" id="{CF28E20A-7058-4A7B-9427-42B23576AA35}"/>
                  </a:ext>
                </a:extLst>
              </p:cNvPr>
              <p:cNvSpPr/>
              <p:nvPr/>
            </p:nvSpPr>
            <p:spPr>
              <a:xfrm>
                <a:off x="7478348" y="3330486"/>
                <a:ext cx="251535" cy="247235"/>
              </a:xfrm>
              <a:prstGeom prst="ellipse">
                <a:avLst/>
              </a:prstGeom>
              <a:solidFill>
                <a:srgbClr val="F6DF00"/>
              </a:solidFill>
              <a:ln>
                <a:solidFill>
                  <a:srgbClr val="F6D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4</a:t>
                </a:r>
              </a:p>
            </p:txBody>
          </p:sp>
          <p:sp>
            <p:nvSpPr>
              <p:cNvPr id="62" name="Oval 61">
                <a:extLst>
                  <a:ext uri="{FF2B5EF4-FFF2-40B4-BE49-F238E27FC236}">
                    <a16:creationId xmlns:a16="http://schemas.microsoft.com/office/drawing/2014/main" id="{8F2B2729-734C-4834-9CAD-B3F99FE712E5}"/>
                  </a:ext>
                </a:extLst>
              </p:cNvPr>
              <p:cNvSpPr/>
              <p:nvPr/>
            </p:nvSpPr>
            <p:spPr>
              <a:xfrm>
                <a:off x="6035609" y="2534412"/>
                <a:ext cx="251535" cy="247235"/>
              </a:xfrm>
              <a:prstGeom prst="ellipse">
                <a:avLst/>
              </a:prstGeom>
              <a:solidFill>
                <a:srgbClr val="E82A2A"/>
              </a:solidFill>
              <a:ln>
                <a:solidFill>
                  <a:srgbClr val="E82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3</a:t>
                </a:r>
              </a:p>
            </p:txBody>
          </p:sp>
          <p:sp>
            <p:nvSpPr>
              <p:cNvPr id="63" name="Oval 62">
                <a:extLst>
                  <a:ext uri="{FF2B5EF4-FFF2-40B4-BE49-F238E27FC236}">
                    <a16:creationId xmlns:a16="http://schemas.microsoft.com/office/drawing/2014/main" id="{58153BC8-E854-4207-96E9-A3C3E94BF965}"/>
                  </a:ext>
                </a:extLst>
              </p:cNvPr>
              <p:cNvSpPr/>
              <p:nvPr/>
            </p:nvSpPr>
            <p:spPr>
              <a:xfrm>
                <a:off x="8348710" y="4144295"/>
                <a:ext cx="251535" cy="247235"/>
              </a:xfrm>
              <a:prstGeom prst="ellipse">
                <a:avLst/>
              </a:prstGeom>
              <a:solidFill>
                <a:srgbClr val="46A551"/>
              </a:solidFill>
              <a:ln>
                <a:solidFill>
                  <a:srgbClr val="46A5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5</a:t>
                </a:r>
              </a:p>
            </p:txBody>
          </p:sp>
          <p:sp>
            <p:nvSpPr>
              <p:cNvPr id="64" name="TextBox 63">
                <a:extLst>
                  <a:ext uri="{FF2B5EF4-FFF2-40B4-BE49-F238E27FC236}">
                    <a16:creationId xmlns:a16="http://schemas.microsoft.com/office/drawing/2014/main" id="{080CCEA2-10D8-4181-BDF2-54031C60D5D7}"/>
                  </a:ext>
                </a:extLst>
              </p:cNvPr>
              <p:cNvSpPr txBox="1"/>
              <p:nvPr/>
            </p:nvSpPr>
            <p:spPr>
              <a:xfrm>
                <a:off x="3263514" y="4255493"/>
                <a:ext cx="1256697" cy="860458"/>
              </a:xfrm>
              <a:prstGeom prst="rect">
                <a:avLst/>
              </a:prstGeom>
              <a:noFill/>
            </p:spPr>
            <p:txBody>
              <a:bodyPr wrap="square" rtlCol="0">
                <a:spAutoFit/>
              </a:bodyPr>
              <a:lstStyle/>
              <a:p>
                <a:pPr algn="ctr"/>
                <a:r>
                  <a:rPr lang="en-US" sz="1500" dirty="0">
                    <a:solidFill>
                      <a:schemeClr val="tx1">
                        <a:lumMod val="65000"/>
                        <a:lumOff val="35000"/>
                      </a:schemeClr>
                    </a:solidFill>
                    <a:latin typeface="Arial Narrow" panose="020B0606020202030204" pitchFamily="34" charset="0"/>
                  </a:rPr>
                  <a:t>At first there’s no distress though there may be some pre-disposition.</a:t>
                </a:r>
              </a:p>
            </p:txBody>
          </p:sp>
          <p:sp>
            <p:nvSpPr>
              <p:cNvPr id="65" name="TextBox 64">
                <a:extLst>
                  <a:ext uri="{FF2B5EF4-FFF2-40B4-BE49-F238E27FC236}">
                    <a16:creationId xmlns:a16="http://schemas.microsoft.com/office/drawing/2014/main" id="{292E2F42-7737-431C-AF4B-271C3D636A92}"/>
                  </a:ext>
                </a:extLst>
              </p:cNvPr>
              <p:cNvSpPr txBox="1"/>
              <p:nvPr/>
            </p:nvSpPr>
            <p:spPr>
              <a:xfrm>
                <a:off x="3914382" y="3454764"/>
                <a:ext cx="1490766" cy="860458"/>
              </a:xfrm>
              <a:prstGeom prst="rect">
                <a:avLst/>
              </a:prstGeom>
              <a:noFill/>
            </p:spPr>
            <p:txBody>
              <a:bodyPr wrap="square" rtlCol="0">
                <a:spAutoFit/>
              </a:bodyPr>
              <a:lstStyle/>
              <a:p>
                <a:pPr algn="ctr"/>
                <a:r>
                  <a:rPr lang="en-US" sz="1500" dirty="0">
                    <a:solidFill>
                      <a:schemeClr val="tx1">
                        <a:lumMod val="65000"/>
                        <a:lumOff val="35000"/>
                      </a:schemeClr>
                    </a:solidFill>
                    <a:latin typeface="Arial Narrow" panose="020B0606020202030204" pitchFamily="34" charset="0"/>
                  </a:rPr>
                  <a:t>Something triggers strong emotions, after which escalation behaviors increase.</a:t>
                </a:r>
              </a:p>
            </p:txBody>
          </p:sp>
          <p:sp>
            <p:nvSpPr>
              <p:cNvPr id="66" name="TextBox 65">
                <a:extLst>
                  <a:ext uri="{FF2B5EF4-FFF2-40B4-BE49-F238E27FC236}">
                    <a16:creationId xmlns:a16="http://schemas.microsoft.com/office/drawing/2014/main" id="{C3EC8283-91AD-4AEE-8122-E9C8E63E160C}"/>
                  </a:ext>
                </a:extLst>
              </p:cNvPr>
              <p:cNvSpPr txBox="1"/>
              <p:nvPr/>
            </p:nvSpPr>
            <p:spPr>
              <a:xfrm>
                <a:off x="5157340" y="2706404"/>
                <a:ext cx="2006057" cy="1121202"/>
              </a:xfrm>
              <a:prstGeom prst="rect">
                <a:avLst/>
              </a:prstGeom>
              <a:noFill/>
            </p:spPr>
            <p:txBody>
              <a:bodyPr wrap="square" rtlCol="0">
                <a:spAutoFit/>
              </a:bodyPr>
              <a:lstStyle/>
              <a:p>
                <a:pPr algn="ctr"/>
                <a:r>
                  <a:rPr lang="en-US" sz="1600" dirty="0">
                    <a:solidFill>
                      <a:schemeClr val="tx1">
                        <a:lumMod val="65000"/>
                        <a:lumOff val="35000"/>
                      </a:schemeClr>
                    </a:solidFill>
                    <a:latin typeface="Arial Narrow" panose="020B0606020202030204" pitchFamily="34" charset="0"/>
                  </a:rPr>
                  <a:t>When behaviors reach there max, we call this state the crisis zone, because the higher functioning parts of the brain are off-line. </a:t>
                </a:r>
              </a:p>
            </p:txBody>
          </p:sp>
          <p:sp>
            <p:nvSpPr>
              <p:cNvPr id="67" name="TextBox 66">
                <a:extLst>
                  <a:ext uri="{FF2B5EF4-FFF2-40B4-BE49-F238E27FC236}">
                    <a16:creationId xmlns:a16="http://schemas.microsoft.com/office/drawing/2014/main" id="{8A5AFE17-F485-46B6-A2B3-8DBE2AB71172}"/>
                  </a:ext>
                </a:extLst>
              </p:cNvPr>
              <p:cNvSpPr txBox="1"/>
              <p:nvPr/>
            </p:nvSpPr>
            <p:spPr>
              <a:xfrm>
                <a:off x="6977071" y="3580369"/>
                <a:ext cx="1308688" cy="1056016"/>
              </a:xfrm>
              <a:prstGeom prst="rect">
                <a:avLst/>
              </a:prstGeom>
              <a:noFill/>
            </p:spPr>
            <p:txBody>
              <a:bodyPr wrap="square" rtlCol="0">
                <a:spAutoFit/>
              </a:bodyPr>
              <a:lstStyle/>
              <a:p>
                <a:pPr algn="ctr"/>
                <a:r>
                  <a:rPr lang="en-US" sz="1500" dirty="0">
                    <a:solidFill>
                      <a:schemeClr val="tx1">
                        <a:lumMod val="65000"/>
                        <a:lumOff val="35000"/>
                      </a:schemeClr>
                    </a:solidFill>
                    <a:latin typeface="Arial Narrow" panose="020B0606020202030204" pitchFamily="34" charset="0"/>
                  </a:rPr>
                  <a:t>After de-escalating the person will naturally begin to calm down over time.</a:t>
                </a:r>
              </a:p>
            </p:txBody>
          </p:sp>
          <p:sp>
            <p:nvSpPr>
              <p:cNvPr id="68" name="TextBox 67">
                <a:extLst>
                  <a:ext uri="{FF2B5EF4-FFF2-40B4-BE49-F238E27FC236}">
                    <a16:creationId xmlns:a16="http://schemas.microsoft.com/office/drawing/2014/main" id="{4C2FB270-2672-47CC-9473-1F7AA53045CE}"/>
                  </a:ext>
                </a:extLst>
              </p:cNvPr>
              <p:cNvSpPr txBox="1"/>
              <p:nvPr/>
            </p:nvSpPr>
            <p:spPr>
              <a:xfrm>
                <a:off x="7924756" y="4417001"/>
                <a:ext cx="1120441" cy="860458"/>
              </a:xfrm>
              <a:prstGeom prst="rect">
                <a:avLst/>
              </a:prstGeom>
              <a:noFill/>
            </p:spPr>
            <p:txBody>
              <a:bodyPr wrap="square" rtlCol="0">
                <a:spAutoFit/>
              </a:bodyPr>
              <a:lstStyle/>
              <a:p>
                <a:pPr algn="ctr"/>
                <a:r>
                  <a:rPr lang="en-US" sz="1500" dirty="0">
                    <a:solidFill>
                      <a:schemeClr val="tx1">
                        <a:lumMod val="65000"/>
                        <a:lumOff val="35000"/>
                      </a:schemeClr>
                    </a:solidFill>
                    <a:latin typeface="Arial Narrow" panose="020B0606020202030204" pitchFamily="34" charset="0"/>
                  </a:rPr>
                  <a:t>Eventually, the brain and body return to the baseline.</a:t>
                </a:r>
              </a:p>
            </p:txBody>
          </p:sp>
          <p:grpSp>
            <p:nvGrpSpPr>
              <p:cNvPr id="69" name="Group 68">
                <a:extLst>
                  <a:ext uri="{FF2B5EF4-FFF2-40B4-BE49-F238E27FC236}">
                    <a16:creationId xmlns:a16="http://schemas.microsoft.com/office/drawing/2014/main" id="{25413470-7D9E-47B2-BB95-E2327B7928BD}"/>
                  </a:ext>
                </a:extLst>
              </p:cNvPr>
              <p:cNvGrpSpPr/>
              <p:nvPr/>
            </p:nvGrpSpPr>
            <p:grpSpPr>
              <a:xfrm rot="5400000">
                <a:off x="5190613" y="4853023"/>
                <a:ext cx="11823" cy="2862184"/>
                <a:chOff x="-3631025" y="1982209"/>
                <a:chExt cx="11823" cy="2862184"/>
              </a:xfrm>
            </p:grpSpPr>
            <p:sp>
              <p:nvSpPr>
                <p:cNvPr id="70" name="Oval 69">
                  <a:extLst>
                    <a:ext uri="{FF2B5EF4-FFF2-40B4-BE49-F238E27FC236}">
                      <a16:creationId xmlns:a16="http://schemas.microsoft.com/office/drawing/2014/main" id="{BFD2F8C2-C35D-4ECA-8144-8F8B0396F549}"/>
                    </a:ext>
                  </a:extLst>
                </p:cNvPr>
                <p:cNvSpPr/>
                <p:nvPr/>
              </p:nvSpPr>
              <p:spPr>
                <a:xfrm flipH="1">
                  <a:off x="-3629781" y="412413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DBF0E21-4AE7-4B8F-BDC1-BC64D926CCD6}"/>
                    </a:ext>
                  </a:extLst>
                </p:cNvPr>
                <p:cNvSpPr/>
                <p:nvPr/>
              </p:nvSpPr>
              <p:spPr>
                <a:xfrm flipH="1">
                  <a:off x="-3628537" y="400685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 name="Oval 71">
                  <a:extLst>
                    <a:ext uri="{FF2B5EF4-FFF2-40B4-BE49-F238E27FC236}">
                      <a16:creationId xmlns:a16="http://schemas.microsoft.com/office/drawing/2014/main" id="{8B6DF95F-9484-4E5E-8566-F5C573B17A4C}"/>
                    </a:ext>
                  </a:extLst>
                </p:cNvPr>
                <p:cNvSpPr/>
                <p:nvPr/>
              </p:nvSpPr>
              <p:spPr>
                <a:xfrm flipH="1">
                  <a:off x="-3629781" y="406449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 name="Oval 72">
                  <a:extLst>
                    <a:ext uri="{FF2B5EF4-FFF2-40B4-BE49-F238E27FC236}">
                      <a16:creationId xmlns:a16="http://schemas.microsoft.com/office/drawing/2014/main" id="{CB6824F2-1E67-49F5-814F-09EB1D14E72B}"/>
                    </a:ext>
                  </a:extLst>
                </p:cNvPr>
                <p:cNvSpPr/>
                <p:nvPr/>
              </p:nvSpPr>
              <p:spPr>
                <a:xfrm flipH="1">
                  <a:off x="-3628537" y="418378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4" name="Oval 73">
                  <a:extLst>
                    <a:ext uri="{FF2B5EF4-FFF2-40B4-BE49-F238E27FC236}">
                      <a16:creationId xmlns:a16="http://schemas.microsoft.com/office/drawing/2014/main" id="{9D4F6910-D5CF-47F1-A2AE-DEDCEBD4CFD3}"/>
                    </a:ext>
                  </a:extLst>
                </p:cNvPr>
                <p:cNvSpPr/>
                <p:nvPr/>
              </p:nvSpPr>
              <p:spPr>
                <a:xfrm flipH="1">
                  <a:off x="-3629781" y="424142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5" name="Oval 74">
                  <a:extLst>
                    <a:ext uri="{FF2B5EF4-FFF2-40B4-BE49-F238E27FC236}">
                      <a16:creationId xmlns:a16="http://schemas.microsoft.com/office/drawing/2014/main" id="{7F5F0EBC-C997-48E2-8A2D-894C5FFD4E36}"/>
                    </a:ext>
                  </a:extLst>
                </p:cNvPr>
                <p:cNvSpPr/>
                <p:nvPr/>
              </p:nvSpPr>
              <p:spPr>
                <a:xfrm flipH="1">
                  <a:off x="-3628537" y="429906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6" name="Oval 75">
                  <a:extLst>
                    <a:ext uri="{FF2B5EF4-FFF2-40B4-BE49-F238E27FC236}">
                      <a16:creationId xmlns:a16="http://schemas.microsoft.com/office/drawing/2014/main" id="{E442828A-F41E-4331-B55E-20347D506D7F}"/>
                    </a:ext>
                  </a:extLst>
                </p:cNvPr>
                <p:cNvSpPr/>
                <p:nvPr/>
              </p:nvSpPr>
              <p:spPr>
                <a:xfrm flipH="1">
                  <a:off x="-3629781" y="435670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7" name="Oval 76">
                  <a:extLst>
                    <a:ext uri="{FF2B5EF4-FFF2-40B4-BE49-F238E27FC236}">
                      <a16:creationId xmlns:a16="http://schemas.microsoft.com/office/drawing/2014/main" id="{78DCDED7-C382-4895-81C0-1A491F16C9CB}"/>
                    </a:ext>
                  </a:extLst>
                </p:cNvPr>
                <p:cNvSpPr/>
                <p:nvPr/>
              </p:nvSpPr>
              <p:spPr>
                <a:xfrm flipH="1">
                  <a:off x="-3628537" y="447599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 name="Oval 77">
                  <a:extLst>
                    <a:ext uri="{FF2B5EF4-FFF2-40B4-BE49-F238E27FC236}">
                      <a16:creationId xmlns:a16="http://schemas.microsoft.com/office/drawing/2014/main" id="{C312D28D-D6D4-4194-99D7-A3106EE86FB5}"/>
                    </a:ext>
                  </a:extLst>
                </p:cNvPr>
                <p:cNvSpPr/>
                <p:nvPr/>
              </p:nvSpPr>
              <p:spPr>
                <a:xfrm flipH="1">
                  <a:off x="-3629781" y="453840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9" name="Oval 78">
                  <a:extLst>
                    <a:ext uri="{FF2B5EF4-FFF2-40B4-BE49-F238E27FC236}">
                      <a16:creationId xmlns:a16="http://schemas.microsoft.com/office/drawing/2014/main" id="{C576C701-67FB-4300-86A6-68530ACE4434}"/>
                    </a:ext>
                  </a:extLst>
                </p:cNvPr>
                <p:cNvSpPr/>
                <p:nvPr/>
              </p:nvSpPr>
              <p:spPr>
                <a:xfrm flipH="1">
                  <a:off x="-3629781" y="371263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49DF18B-35FC-43DA-B98D-B5A74C419D9D}"/>
                    </a:ext>
                  </a:extLst>
                </p:cNvPr>
                <p:cNvSpPr/>
                <p:nvPr/>
              </p:nvSpPr>
              <p:spPr>
                <a:xfrm flipH="1">
                  <a:off x="-3628537" y="359534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1" name="Oval 80">
                  <a:extLst>
                    <a:ext uri="{FF2B5EF4-FFF2-40B4-BE49-F238E27FC236}">
                      <a16:creationId xmlns:a16="http://schemas.microsoft.com/office/drawing/2014/main" id="{DE12E929-9C03-408E-A426-F8204D49D060}"/>
                    </a:ext>
                  </a:extLst>
                </p:cNvPr>
                <p:cNvSpPr/>
                <p:nvPr/>
              </p:nvSpPr>
              <p:spPr>
                <a:xfrm flipH="1">
                  <a:off x="-3629781" y="365299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2" name="Oval 81">
                  <a:extLst>
                    <a:ext uri="{FF2B5EF4-FFF2-40B4-BE49-F238E27FC236}">
                      <a16:creationId xmlns:a16="http://schemas.microsoft.com/office/drawing/2014/main" id="{53BCFFEF-BAB6-4830-8547-EF08BAA9404F}"/>
                    </a:ext>
                  </a:extLst>
                </p:cNvPr>
                <p:cNvSpPr/>
                <p:nvPr/>
              </p:nvSpPr>
              <p:spPr>
                <a:xfrm flipH="1">
                  <a:off x="-3628537" y="377227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 name="Oval 82">
                  <a:extLst>
                    <a:ext uri="{FF2B5EF4-FFF2-40B4-BE49-F238E27FC236}">
                      <a16:creationId xmlns:a16="http://schemas.microsoft.com/office/drawing/2014/main" id="{ED8C00B3-CFD0-4D13-9CA2-FB612F0328B0}"/>
                    </a:ext>
                  </a:extLst>
                </p:cNvPr>
                <p:cNvSpPr/>
                <p:nvPr/>
              </p:nvSpPr>
              <p:spPr>
                <a:xfrm flipH="1">
                  <a:off x="-3629781" y="382992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 name="Oval 83">
                  <a:extLst>
                    <a:ext uri="{FF2B5EF4-FFF2-40B4-BE49-F238E27FC236}">
                      <a16:creationId xmlns:a16="http://schemas.microsoft.com/office/drawing/2014/main" id="{896FBBC4-B081-4408-A59D-7474FFFA9CC6}"/>
                    </a:ext>
                  </a:extLst>
                </p:cNvPr>
                <p:cNvSpPr/>
                <p:nvPr/>
              </p:nvSpPr>
              <p:spPr>
                <a:xfrm flipH="1">
                  <a:off x="-3628537" y="388756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 name="Oval 84">
                  <a:extLst>
                    <a:ext uri="{FF2B5EF4-FFF2-40B4-BE49-F238E27FC236}">
                      <a16:creationId xmlns:a16="http://schemas.microsoft.com/office/drawing/2014/main" id="{66377DD0-C22A-45FE-8DC0-01250313B862}"/>
                    </a:ext>
                  </a:extLst>
                </p:cNvPr>
                <p:cNvSpPr/>
                <p:nvPr/>
              </p:nvSpPr>
              <p:spPr>
                <a:xfrm flipH="1">
                  <a:off x="-3629781" y="394520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6" name="Oval 85">
                  <a:extLst>
                    <a:ext uri="{FF2B5EF4-FFF2-40B4-BE49-F238E27FC236}">
                      <a16:creationId xmlns:a16="http://schemas.microsoft.com/office/drawing/2014/main" id="{DB011E79-BAFE-4957-8E40-E517570D0168}"/>
                    </a:ext>
                  </a:extLst>
                </p:cNvPr>
                <p:cNvSpPr/>
                <p:nvPr/>
              </p:nvSpPr>
              <p:spPr>
                <a:xfrm flipH="1">
                  <a:off x="-3629781" y="329399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B0F150E-2B70-4DE6-8324-E9E62E93D2FC}"/>
                    </a:ext>
                  </a:extLst>
                </p:cNvPr>
                <p:cNvSpPr/>
                <p:nvPr/>
              </p:nvSpPr>
              <p:spPr>
                <a:xfrm flipH="1">
                  <a:off x="-3628537" y="317670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8" name="Oval 87">
                  <a:extLst>
                    <a:ext uri="{FF2B5EF4-FFF2-40B4-BE49-F238E27FC236}">
                      <a16:creationId xmlns:a16="http://schemas.microsoft.com/office/drawing/2014/main" id="{6E76B967-1687-4804-8973-34218124DB82}"/>
                    </a:ext>
                  </a:extLst>
                </p:cNvPr>
                <p:cNvSpPr/>
                <p:nvPr/>
              </p:nvSpPr>
              <p:spPr>
                <a:xfrm flipH="1">
                  <a:off x="-3629781" y="323434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Oval 88">
                  <a:extLst>
                    <a:ext uri="{FF2B5EF4-FFF2-40B4-BE49-F238E27FC236}">
                      <a16:creationId xmlns:a16="http://schemas.microsoft.com/office/drawing/2014/main" id="{DE0BD0F0-00DE-4DEE-B06C-22A4BEB14D9D}"/>
                    </a:ext>
                  </a:extLst>
                </p:cNvPr>
                <p:cNvSpPr/>
                <p:nvPr/>
              </p:nvSpPr>
              <p:spPr>
                <a:xfrm flipH="1">
                  <a:off x="-3628537" y="335363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0" name="Oval 89">
                  <a:extLst>
                    <a:ext uri="{FF2B5EF4-FFF2-40B4-BE49-F238E27FC236}">
                      <a16:creationId xmlns:a16="http://schemas.microsoft.com/office/drawing/2014/main" id="{C42C62E6-27BF-4206-BDB6-C915064445C3}"/>
                    </a:ext>
                  </a:extLst>
                </p:cNvPr>
                <p:cNvSpPr/>
                <p:nvPr/>
              </p:nvSpPr>
              <p:spPr>
                <a:xfrm flipH="1">
                  <a:off x="-3629781" y="34112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1" name="Oval 90">
                  <a:extLst>
                    <a:ext uri="{FF2B5EF4-FFF2-40B4-BE49-F238E27FC236}">
                      <a16:creationId xmlns:a16="http://schemas.microsoft.com/office/drawing/2014/main" id="{7850E319-B750-41F6-A213-655823775D2E}"/>
                    </a:ext>
                  </a:extLst>
                </p:cNvPr>
                <p:cNvSpPr/>
                <p:nvPr/>
              </p:nvSpPr>
              <p:spPr>
                <a:xfrm flipH="1">
                  <a:off x="-3628537" y="34689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2" name="Oval 91">
                  <a:extLst>
                    <a:ext uri="{FF2B5EF4-FFF2-40B4-BE49-F238E27FC236}">
                      <a16:creationId xmlns:a16="http://schemas.microsoft.com/office/drawing/2014/main" id="{91052FA8-8E42-4117-A862-86D4D9DCC383}"/>
                    </a:ext>
                  </a:extLst>
                </p:cNvPr>
                <p:cNvSpPr/>
                <p:nvPr/>
              </p:nvSpPr>
              <p:spPr>
                <a:xfrm flipH="1">
                  <a:off x="-3629781" y="353608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3" name="Oval 92">
                  <a:extLst>
                    <a:ext uri="{FF2B5EF4-FFF2-40B4-BE49-F238E27FC236}">
                      <a16:creationId xmlns:a16="http://schemas.microsoft.com/office/drawing/2014/main" id="{72A2BA01-C03F-4DA8-B963-41532C4E960E}"/>
                    </a:ext>
                  </a:extLst>
                </p:cNvPr>
                <p:cNvSpPr/>
                <p:nvPr/>
              </p:nvSpPr>
              <p:spPr>
                <a:xfrm flipH="1">
                  <a:off x="-3629781" y="288284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3F81D11-7894-4335-B9E2-7B9E31C7FFE8}"/>
                    </a:ext>
                  </a:extLst>
                </p:cNvPr>
                <p:cNvSpPr/>
                <p:nvPr/>
              </p:nvSpPr>
              <p:spPr>
                <a:xfrm flipH="1">
                  <a:off x="-3628537" y="276556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5" name="Oval 94">
                  <a:extLst>
                    <a:ext uri="{FF2B5EF4-FFF2-40B4-BE49-F238E27FC236}">
                      <a16:creationId xmlns:a16="http://schemas.microsoft.com/office/drawing/2014/main" id="{78C159C6-F5BB-41DF-AA54-3A05CA2DFC32}"/>
                    </a:ext>
                  </a:extLst>
                </p:cNvPr>
                <p:cNvSpPr/>
                <p:nvPr/>
              </p:nvSpPr>
              <p:spPr>
                <a:xfrm flipH="1">
                  <a:off x="-3629781" y="282320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6" name="Oval 95">
                  <a:extLst>
                    <a:ext uri="{FF2B5EF4-FFF2-40B4-BE49-F238E27FC236}">
                      <a16:creationId xmlns:a16="http://schemas.microsoft.com/office/drawing/2014/main" id="{827AD852-4FF7-4520-B08C-6615FA847C40}"/>
                    </a:ext>
                  </a:extLst>
                </p:cNvPr>
                <p:cNvSpPr/>
                <p:nvPr/>
              </p:nvSpPr>
              <p:spPr>
                <a:xfrm flipH="1">
                  <a:off x="-3628537" y="294249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7" name="Oval 96">
                  <a:extLst>
                    <a:ext uri="{FF2B5EF4-FFF2-40B4-BE49-F238E27FC236}">
                      <a16:creationId xmlns:a16="http://schemas.microsoft.com/office/drawing/2014/main" id="{81667D9A-03F8-4772-BB7B-C8FFF2278546}"/>
                    </a:ext>
                  </a:extLst>
                </p:cNvPr>
                <p:cNvSpPr/>
                <p:nvPr/>
              </p:nvSpPr>
              <p:spPr>
                <a:xfrm flipH="1">
                  <a:off x="-3629781" y="300013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8" name="Oval 97">
                  <a:extLst>
                    <a:ext uri="{FF2B5EF4-FFF2-40B4-BE49-F238E27FC236}">
                      <a16:creationId xmlns:a16="http://schemas.microsoft.com/office/drawing/2014/main" id="{F62BA018-6711-4856-9178-ED7F9E1B97A3}"/>
                    </a:ext>
                  </a:extLst>
                </p:cNvPr>
                <p:cNvSpPr/>
                <p:nvPr/>
              </p:nvSpPr>
              <p:spPr>
                <a:xfrm flipH="1">
                  <a:off x="-3628537" y="305777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9" name="Oval 98">
                  <a:extLst>
                    <a:ext uri="{FF2B5EF4-FFF2-40B4-BE49-F238E27FC236}">
                      <a16:creationId xmlns:a16="http://schemas.microsoft.com/office/drawing/2014/main" id="{5BF330C6-2D03-40D1-A0CA-35F2BF7032BB}"/>
                    </a:ext>
                  </a:extLst>
                </p:cNvPr>
                <p:cNvSpPr/>
                <p:nvPr/>
              </p:nvSpPr>
              <p:spPr>
                <a:xfrm flipH="1">
                  <a:off x="-3629781" y="311541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Oval 99">
                  <a:extLst>
                    <a:ext uri="{FF2B5EF4-FFF2-40B4-BE49-F238E27FC236}">
                      <a16:creationId xmlns:a16="http://schemas.microsoft.com/office/drawing/2014/main" id="{174A905A-9DB7-40E0-B55A-43675F92687B}"/>
                    </a:ext>
                  </a:extLst>
                </p:cNvPr>
                <p:cNvSpPr/>
                <p:nvPr/>
              </p:nvSpPr>
              <p:spPr>
                <a:xfrm flipH="1">
                  <a:off x="-3629781" y="246263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AC417D6-D3D0-4322-A787-B405A274B65C}"/>
                    </a:ext>
                  </a:extLst>
                </p:cNvPr>
                <p:cNvSpPr/>
                <p:nvPr/>
              </p:nvSpPr>
              <p:spPr>
                <a:xfrm flipH="1">
                  <a:off x="-3628537" y="234534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2" name="Oval 101">
                  <a:extLst>
                    <a:ext uri="{FF2B5EF4-FFF2-40B4-BE49-F238E27FC236}">
                      <a16:creationId xmlns:a16="http://schemas.microsoft.com/office/drawing/2014/main" id="{8BEB68E9-1A47-4131-8E0A-83C7DC419268}"/>
                    </a:ext>
                  </a:extLst>
                </p:cNvPr>
                <p:cNvSpPr/>
                <p:nvPr/>
              </p:nvSpPr>
              <p:spPr>
                <a:xfrm flipH="1">
                  <a:off x="-3629781" y="240298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3" name="Oval 102">
                  <a:extLst>
                    <a:ext uri="{FF2B5EF4-FFF2-40B4-BE49-F238E27FC236}">
                      <a16:creationId xmlns:a16="http://schemas.microsoft.com/office/drawing/2014/main" id="{D81E3E0B-B740-4A42-8DFD-5A65490C5566}"/>
                    </a:ext>
                  </a:extLst>
                </p:cNvPr>
                <p:cNvSpPr/>
                <p:nvPr/>
              </p:nvSpPr>
              <p:spPr>
                <a:xfrm flipH="1">
                  <a:off x="-3628537" y="25222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4" name="Oval 103">
                  <a:extLst>
                    <a:ext uri="{FF2B5EF4-FFF2-40B4-BE49-F238E27FC236}">
                      <a16:creationId xmlns:a16="http://schemas.microsoft.com/office/drawing/2014/main" id="{11335A35-0D35-4C25-9C2A-90F2C73E4930}"/>
                    </a:ext>
                  </a:extLst>
                </p:cNvPr>
                <p:cNvSpPr/>
                <p:nvPr/>
              </p:nvSpPr>
              <p:spPr>
                <a:xfrm flipH="1">
                  <a:off x="-3629781" y="25799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5" name="Oval 104">
                  <a:extLst>
                    <a:ext uri="{FF2B5EF4-FFF2-40B4-BE49-F238E27FC236}">
                      <a16:creationId xmlns:a16="http://schemas.microsoft.com/office/drawing/2014/main" id="{40E1C554-6440-41AE-BF99-6523C24288FF}"/>
                    </a:ext>
                  </a:extLst>
                </p:cNvPr>
                <p:cNvSpPr/>
                <p:nvPr/>
              </p:nvSpPr>
              <p:spPr>
                <a:xfrm flipH="1">
                  <a:off x="-3628537" y="263756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6" name="Oval 105">
                  <a:extLst>
                    <a:ext uri="{FF2B5EF4-FFF2-40B4-BE49-F238E27FC236}">
                      <a16:creationId xmlns:a16="http://schemas.microsoft.com/office/drawing/2014/main" id="{4BBADE00-1B82-4730-8335-3723B6B8B079}"/>
                    </a:ext>
                  </a:extLst>
                </p:cNvPr>
                <p:cNvSpPr/>
                <p:nvPr/>
              </p:nvSpPr>
              <p:spPr>
                <a:xfrm flipH="1">
                  <a:off x="-3629781" y="269996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7" name="Oval 106">
                  <a:extLst>
                    <a:ext uri="{FF2B5EF4-FFF2-40B4-BE49-F238E27FC236}">
                      <a16:creationId xmlns:a16="http://schemas.microsoft.com/office/drawing/2014/main" id="{78F8D67A-1C2E-4814-9BA6-628A9CB5B4C1}"/>
                    </a:ext>
                  </a:extLst>
                </p:cNvPr>
                <p:cNvSpPr/>
                <p:nvPr/>
              </p:nvSpPr>
              <p:spPr>
                <a:xfrm flipH="1">
                  <a:off x="-3629781" y="471796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7A3904D-B1DE-4AEE-8008-2F15846DE01C}"/>
                    </a:ext>
                  </a:extLst>
                </p:cNvPr>
                <p:cNvSpPr/>
                <p:nvPr/>
              </p:nvSpPr>
              <p:spPr>
                <a:xfrm flipH="1">
                  <a:off x="-3628537" y="46006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9" name="Oval 108">
                  <a:extLst>
                    <a:ext uri="{FF2B5EF4-FFF2-40B4-BE49-F238E27FC236}">
                      <a16:creationId xmlns:a16="http://schemas.microsoft.com/office/drawing/2014/main" id="{78EC0A57-7B0C-4130-B564-E9923677A5BC}"/>
                    </a:ext>
                  </a:extLst>
                </p:cNvPr>
                <p:cNvSpPr/>
                <p:nvPr/>
              </p:nvSpPr>
              <p:spPr>
                <a:xfrm flipH="1">
                  <a:off x="-3629781" y="46583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0" name="Oval 109">
                  <a:extLst>
                    <a:ext uri="{FF2B5EF4-FFF2-40B4-BE49-F238E27FC236}">
                      <a16:creationId xmlns:a16="http://schemas.microsoft.com/office/drawing/2014/main" id="{70D5F551-33C2-4E53-AA3D-80D8461CC196}"/>
                    </a:ext>
                  </a:extLst>
                </p:cNvPr>
                <p:cNvSpPr/>
                <p:nvPr/>
              </p:nvSpPr>
              <p:spPr>
                <a:xfrm flipH="1">
                  <a:off x="-3628537" y="477760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1" name="Oval 110">
                  <a:extLst>
                    <a:ext uri="{FF2B5EF4-FFF2-40B4-BE49-F238E27FC236}">
                      <a16:creationId xmlns:a16="http://schemas.microsoft.com/office/drawing/2014/main" id="{E184FA05-7124-45FA-ACC4-67E58D730E80}"/>
                    </a:ext>
                  </a:extLst>
                </p:cNvPr>
                <p:cNvSpPr/>
                <p:nvPr/>
              </p:nvSpPr>
              <p:spPr>
                <a:xfrm flipH="1">
                  <a:off x="-3629781" y="483524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2" name="Oval 111">
                  <a:extLst>
                    <a:ext uri="{FF2B5EF4-FFF2-40B4-BE49-F238E27FC236}">
                      <a16:creationId xmlns:a16="http://schemas.microsoft.com/office/drawing/2014/main" id="{21ACC050-E7ED-441C-B5C0-BCA622FE9168}"/>
                    </a:ext>
                  </a:extLst>
                </p:cNvPr>
                <p:cNvSpPr/>
                <p:nvPr/>
              </p:nvSpPr>
              <p:spPr>
                <a:xfrm flipH="1">
                  <a:off x="-3628346" y="442100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3" name="Oval 112">
                  <a:extLst>
                    <a:ext uri="{FF2B5EF4-FFF2-40B4-BE49-F238E27FC236}">
                      <a16:creationId xmlns:a16="http://schemas.microsoft.com/office/drawing/2014/main" id="{BB64107A-923E-4C2A-9A0B-DE4D0A863131}"/>
                    </a:ext>
                  </a:extLst>
                </p:cNvPr>
                <p:cNvSpPr/>
                <p:nvPr/>
              </p:nvSpPr>
              <p:spPr>
                <a:xfrm flipH="1">
                  <a:off x="-3628537" y="222142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4" name="Oval 113">
                  <a:extLst>
                    <a:ext uri="{FF2B5EF4-FFF2-40B4-BE49-F238E27FC236}">
                      <a16:creationId xmlns:a16="http://schemas.microsoft.com/office/drawing/2014/main" id="{3364845E-6F24-4FFC-AC06-25A9C626470D}"/>
                    </a:ext>
                  </a:extLst>
                </p:cNvPr>
                <p:cNvSpPr/>
                <p:nvPr/>
              </p:nvSpPr>
              <p:spPr>
                <a:xfrm flipH="1">
                  <a:off x="-3629781" y="227906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5" name="Oval 114">
                  <a:extLst>
                    <a:ext uri="{FF2B5EF4-FFF2-40B4-BE49-F238E27FC236}">
                      <a16:creationId xmlns:a16="http://schemas.microsoft.com/office/drawing/2014/main" id="{1C392B1C-EA7C-4BC4-949D-D8199717F969}"/>
                    </a:ext>
                  </a:extLst>
                </p:cNvPr>
                <p:cNvSpPr/>
                <p:nvPr/>
              </p:nvSpPr>
              <p:spPr>
                <a:xfrm flipH="1">
                  <a:off x="-3629781" y="210206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6" name="Oval 115">
                  <a:extLst>
                    <a:ext uri="{FF2B5EF4-FFF2-40B4-BE49-F238E27FC236}">
                      <a16:creationId xmlns:a16="http://schemas.microsoft.com/office/drawing/2014/main" id="{33212EF7-3823-4995-84C8-C636ED1E3A44}"/>
                    </a:ext>
                  </a:extLst>
                </p:cNvPr>
                <p:cNvSpPr/>
                <p:nvPr/>
              </p:nvSpPr>
              <p:spPr>
                <a:xfrm flipH="1">
                  <a:off x="-3631025" y="215970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7" name="Oval 116">
                  <a:extLst>
                    <a:ext uri="{FF2B5EF4-FFF2-40B4-BE49-F238E27FC236}">
                      <a16:creationId xmlns:a16="http://schemas.microsoft.com/office/drawing/2014/main" id="{F35F5273-2458-4D47-8045-609B718CCD55}"/>
                    </a:ext>
                  </a:extLst>
                </p:cNvPr>
                <p:cNvSpPr/>
                <p:nvPr/>
              </p:nvSpPr>
              <p:spPr>
                <a:xfrm flipH="1">
                  <a:off x="-3629781" y="198220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8" name="Oval 117">
                  <a:extLst>
                    <a:ext uri="{FF2B5EF4-FFF2-40B4-BE49-F238E27FC236}">
                      <a16:creationId xmlns:a16="http://schemas.microsoft.com/office/drawing/2014/main" id="{07E684E5-6E78-4958-92AB-6424405A44E1}"/>
                    </a:ext>
                  </a:extLst>
                </p:cNvPr>
                <p:cNvSpPr/>
                <p:nvPr/>
              </p:nvSpPr>
              <p:spPr>
                <a:xfrm flipH="1">
                  <a:off x="-3631025" y="203985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6" name="Rectangle 5">
              <a:extLst>
                <a:ext uri="{FF2B5EF4-FFF2-40B4-BE49-F238E27FC236}">
                  <a16:creationId xmlns:a16="http://schemas.microsoft.com/office/drawing/2014/main" id="{8815E953-5E13-4725-9854-1CAD266E31FD}"/>
                </a:ext>
              </a:extLst>
            </p:cNvPr>
            <p:cNvSpPr/>
            <p:nvPr/>
          </p:nvSpPr>
          <p:spPr>
            <a:xfrm>
              <a:off x="5873260" y="2177922"/>
              <a:ext cx="5956212" cy="1477184"/>
            </a:xfrm>
            <a:prstGeom prst="rect">
              <a:avLst/>
            </a:prstGeom>
            <a:noFill/>
          </p:spPr>
          <p:txBody>
            <a:bodyPr wrap="none" lIns="91440" tIns="45720" rIns="91440" bIns="45720">
              <a:prstTxWarp prst="textArchUp">
                <a:avLst>
                  <a:gd name="adj" fmla="val 10854797"/>
                </a:avLst>
              </a:prstTxWarp>
              <a:spAutoFit/>
            </a:bodyPr>
            <a:lstStyle/>
            <a:p>
              <a:pPr algn="ctr"/>
              <a:r>
                <a:rPr lang="en-US" sz="3600" cap="small" spc="10" dirty="0">
                  <a:ln w="22225">
                    <a:solidFill>
                      <a:schemeClr val="tx1">
                        <a:lumMod val="65000"/>
                        <a:lumOff val="35000"/>
                      </a:schemeClr>
                    </a:solidFill>
                    <a:prstDash val="solid"/>
                  </a:ln>
                  <a:solidFill>
                    <a:schemeClr val="bg1">
                      <a:lumMod val="65000"/>
                    </a:schemeClr>
                  </a:solidFill>
                  <a:latin typeface="Rockwell Extra Bold" panose="02060903040505020403" pitchFamily="18" charset="0"/>
                </a:rPr>
                <a:t>The Arc of a Crisis</a:t>
              </a:r>
            </a:p>
          </p:txBody>
        </p:sp>
      </p:grpSp>
    </p:spTree>
    <p:extLst>
      <p:ext uri="{BB962C8B-B14F-4D97-AF65-F5344CB8AC3E}">
        <p14:creationId xmlns:p14="http://schemas.microsoft.com/office/powerpoint/2010/main" val="291640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6C7BDB08-2A7D-2215-B364-4E3AE8477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153430"/>
            <a:ext cx="5291666" cy="4551140"/>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A74031D6-951A-813E-4F5A-520CC9DCE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914260"/>
            <a:ext cx="5291667" cy="3029479"/>
          </a:xfrm>
          <a:prstGeom prst="rect">
            <a:avLst/>
          </a:prstGeom>
        </p:spPr>
      </p:pic>
    </p:spTree>
    <p:extLst>
      <p:ext uri="{BB962C8B-B14F-4D97-AF65-F5344CB8AC3E}">
        <p14:creationId xmlns:p14="http://schemas.microsoft.com/office/powerpoint/2010/main" val="416952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153E457-327B-43E2-FA0D-851565051ABD}"/>
              </a:ext>
            </a:extLst>
          </p:cNvPr>
          <p:cNvSpPr>
            <a:spLocks noGrp="1" noChangeArrowheads="1"/>
          </p:cNvSpPr>
          <p:nvPr>
            <p:ph type="title"/>
          </p:nvPr>
        </p:nvSpPr>
        <p:spPr/>
        <p:txBody>
          <a:bodyPr/>
          <a:lstStyle/>
          <a:p>
            <a:pPr eaLnBrk="1" hangingPunct="1"/>
            <a:r>
              <a:rPr lang="en-US" altLang="en-US"/>
              <a:t>Invisible Wounds</a:t>
            </a:r>
          </a:p>
        </p:txBody>
      </p:sp>
      <p:sp>
        <p:nvSpPr>
          <p:cNvPr id="11267" name="Rectangle 3">
            <a:extLst>
              <a:ext uri="{FF2B5EF4-FFF2-40B4-BE49-F238E27FC236}">
                <a16:creationId xmlns:a16="http://schemas.microsoft.com/office/drawing/2014/main" id="{6E81E7F8-60B4-52AF-5169-BA5F9FF05E67}"/>
              </a:ext>
            </a:extLst>
          </p:cNvPr>
          <p:cNvSpPr>
            <a:spLocks noGrp="1" noChangeArrowheads="1"/>
          </p:cNvSpPr>
          <p:nvPr>
            <p:ph type="body" idx="1"/>
          </p:nvPr>
        </p:nvSpPr>
        <p:spPr/>
        <p:txBody>
          <a:bodyPr>
            <a:normAutofit lnSpcReduction="10000"/>
          </a:bodyPr>
          <a:lstStyle/>
          <a:p>
            <a:pPr eaLnBrk="1" hangingPunct="1">
              <a:lnSpc>
                <a:spcPct val="80000"/>
              </a:lnSpc>
              <a:defRPr/>
            </a:pPr>
            <a:r>
              <a:rPr lang="en-US" altLang="en-US" sz="2400" dirty="0"/>
              <a:t>Combat can cause invisible wounds to the brain, mind, and soul</a:t>
            </a:r>
          </a:p>
          <a:p>
            <a:pPr lvl="1" eaLnBrk="1" hangingPunct="1">
              <a:lnSpc>
                <a:spcPct val="80000"/>
              </a:lnSpc>
              <a:defRPr/>
            </a:pPr>
            <a:r>
              <a:rPr lang="en-US" altLang="en-US" dirty="0"/>
              <a:t>Traumatic Brain Injury (TBI)</a:t>
            </a:r>
          </a:p>
          <a:p>
            <a:pPr lvl="1" eaLnBrk="1" hangingPunct="1">
              <a:lnSpc>
                <a:spcPct val="80000"/>
              </a:lnSpc>
              <a:defRPr/>
            </a:pPr>
            <a:r>
              <a:rPr lang="en-US" altLang="en-US" dirty="0"/>
              <a:t>Post Traumatic Stress Disorder (PTSD)</a:t>
            </a:r>
          </a:p>
          <a:p>
            <a:pPr lvl="1" eaLnBrk="1" hangingPunct="1">
              <a:lnSpc>
                <a:spcPct val="80000"/>
              </a:lnSpc>
              <a:buFontTx/>
              <a:buNone/>
              <a:defRPr/>
            </a:pPr>
            <a:endParaRPr lang="en-US" altLang="en-US" sz="800" dirty="0"/>
          </a:p>
          <a:p>
            <a:pPr eaLnBrk="1" hangingPunct="1">
              <a:lnSpc>
                <a:spcPct val="80000"/>
              </a:lnSpc>
              <a:defRPr/>
            </a:pPr>
            <a:r>
              <a:rPr lang="en-US" altLang="en-US" sz="2400" dirty="0"/>
              <a:t>Both types of injuries can lead to</a:t>
            </a:r>
          </a:p>
          <a:p>
            <a:pPr lvl="1" eaLnBrk="1" hangingPunct="1">
              <a:lnSpc>
                <a:spcPct val="80000"/>
              </a:lnSpc>
              <a:defRPr/>
            </a:pPr>
            <a:r>
              <a:rPr lang="en-US" altLang="en-US" dirty="0"/>
              <a:t>Poor judgment</a:t>
            </a:r>
          </a:p>
          <a:p>
            <a:pPr lvl="1" eaLnBrk="1" hangingPunct="1">
              <a:lnSpc>
                <a:spcPct val="80000"/>
              </a:lnSpc>
              <a:defRPr/>
            </a:pPr>
            <a:r>
              <a:rPr lang="en-US" altLang="en-US" dirty="0"/>
              <a:t>Impulsivity</a:t>
            </a:r>
          </a:p>
          <a:p>
            <a:pPr lvl="1" eaLnBrk="1" hangingPunct="1">
              <a:lnSpc>
                <a:spcPct val="80000"/>
              </a:lnSpc>
              <a:defRPr/>
            </a:pPr>
            <a:r>
              <a:rPr lang="en-US" altLang="en-US" dirty="0"/>
              <a:t>Difficulty in matching behavior to the context</a:t>
            </a:r>
          </a:p>
          <a:p>
            <a:pPr eaLnBrk="1" hangingPunct="1">
              <a:lnSpc>
                <a:spcPct val="80000"/>
              </a:lnSpc>
              <a:defRPr/>
            </a:pPr>
            <a:r>
              <a:rPr lang="en-US" altLang="en-US" sz="2400" dirty="0"/>
              <a:t>Behaviors attributable to these injuries</a:t>
            </a:r>
          </a:p>
          <a:p>
            <a:pPr lvl="1" eaLnBrk="1" hangingPunct="1">
              <a:lnSpc>
                <a:spcPct val="80000"/>
              </a:lnSpc>
              <a:defRPr/>
            </a:pPr>
            <a:r>
              <a:rPr lang="en-US" altLang="en-US" dirty="0"/>
              <a:t>Can look like criminal behavior</a:t>
            </a:r>
          </a:p>
          <a:p>
            <a:pPr lvl="1" eaLnBrk="1" hangingPunct="1">
              <a:lnSpc>
                <a:spcPct val="80000"/>
              </a:lnSpc>
              <a:defRPr/>
            </a:pPr>
            <a:r>
              <a:rPr lang="en-US" altLang="en-US" dirty="0"/>
              <a:t>Can be criminal</a:t>
            </a:r>
          </a:p>
          <a:p>
            <a:pPr eaLnBrk="1" hangingPunct="1">
              <a:lnSpc>
                <a:spcPct val="80000"/>
              </a:lnSpc>
              <a:defRPr/>
            </a:pPr>
            <a:r>
              <a:rPr lang="en-US" altLang="en-US" sz="2400" dirty="0">
                <a:solidFill>
                  <a:srgbClr val="000000"/>
                </a:solidFill>
              </a:rPr>
              <a:t>Routine Post Deployment -VS- PTSD/TBI</a:t>
            </a:r>
          </a:p>
          <a:p>
            <a:pPr lvl="1" eaLnBrk="1" hangingPunct="1">
              <a:lnSpc>
                <a:spcPct val="80000"/>
              </a:lnSpc>
              <a:defRPr/>
            </a:pPr>
            <a:r>
              <a:rPr lang="en-US" altLang="en-US" sz="2000" dirty="0">
                <a:solidFill>
                  <a:srgbClr val="000000"/>
                </a:solidFill>
              </a:rPr>
              <a:t>Adjustment </a:t>
            </a:r>
          </a:p>
          <a:p>
            <a:pPr marL="457200" lvl="1" indent="0">
              <a:lnSpc>
                <a:spcPct val="80000"/>
              </a:lnSpc>
              <a:buNone/>
              <a:defRPr/>
            </a:pPr>
            <a:endParaRPr lang="en-US" altLang="en-US" dirty="0"/>
          </a:p>
          <a:p>
            <a:pPr marL="457200" lvl="1" indent="0">
              <a:lnSpc>
                <a:spcPct val="80000"/>
              </a:lnSpc>
              <a:buNone/>
              <a:defRPr/>
            </a:pPr>
            <a:endParaRPr lang="en-US" altLang="en-US" dirty="0"/>
          </a:p>
          <a:p>
            <a:pPr marL="457200" lvl="1" indent="0">
              <a:lnSpc>
                <a:spcPct val="80000"/>
              </a:lnSpc>
              <a:buNone/>
              <a:defRPr/>
            </a:pPr>
            <a:endParaRPr lang="en-US" altLang="en-US" dirty="0"/>
          </a:p>
          <a:p>
            <a:pPr lvl="1" eaLnBrk="1" hangingPunct="1">
              <a:lnSpc>
                <a:spcPct val="80000"/>
              </a:lnSpc>
              <a:defRPr/>
            </a:pPr>
            <a:endParaRPr lang="en-US" altLang="en-US" dirty="0"/>
          </a:p>
          <a:p>
            <a:pPr lvl="2" eaLnBrk="1" hangingPunct="1">
              <a:lnSpc>
                <a:spcPct val="80000"/>
              </a:lnSpc>
              <a:defRPr/>
            </a:pPr>
            <a:endParaRPr lang="en-US" altLang="en-US" sz="1800" dirty="0"/>
          </a:p>
        </p:txBody>
      </p:sp>
    </p:spTree>
    <p:extLst>
      <p:ext uri="{BB962C8B-B14F-4D97-AF65-F5344CB8AC3E}">
        <p14:creationId xmlns:p14="http://schemas.microsoft.com/office/powerpoint/2010/main" val="1205005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17E9-6356-5302-DF97-7EEDA5442756}"/>
              </a:ext>
            </a:extLst>
          </p:cNvPr>
          <p:cNvSpPr>
            <a:spLocks noGrp="1"/>
          </p:cNvSpPr>
          <p:nvPr>
            <p:ph type="title"/>
          </p:nvPr>
        </p:nvSpPr>
        <p:spPr/>
        <p:txBody>
          <a:bodyPr/>
          <a:lstStyle/>
          <a:p>
            <a:r>
              <a:rPr lang="en-US" sz="3600" dirty="0">
                <a:effectLst>
                  <a:outerShdw blurRad="38100" dist="38100" dir="2700000" algn="tl">
                    <a:srgbClr val="000000">
                      <a:alpha val="43137"/>
                    </a:srgbClr>
                  </a:outerShdw>
                </a:effectLst>
              </a:rPr>
              <a:t>Veterans Justice Program Initiative</a:t>
            </a:r>
            <a:endParaRPr lang="en-US" dirty="0"/>
          </a:p>
        </p:txBody>
      </p:sp>
      <p:sp>
        <p:nvSpPr>
          <p:cNvPr id="3" name="Content Placeholder 2">
            <a:extLst>
              <a:ext uri="{FF2B5EF4-FFF2-40B4-BE49-F238E27FC236}">
                <a16:creationId xmlns:a16="http://schemas.microsoft.com/office/drawing/2014/main" id="{7B22B749-9168-BDDC-0CAA-F5ECAECDCF6B}"/>
              </a:ext>
            </a:extLst>
          </p:cNvPr>
          <p:cNvSpPr>
            <a:spLocks noGrp="1"/>
          </p:cNvSpPr>
          <p:nvPr>
            <p:ph idx="1"/>
          </p:nvPr>
        </p:nvSpPr>
        <p:spPr/>
        <p:txBody>
          <a:bodyPr/>
          <a:lstStyle/>
          <a:p>
            <a:pPr marL="0" indent="0">
              <a:spcAft>
                <a:spcPct val="30000"/>
              </a:spcAft>
              <a:buNone/>
              <a:defRPr/>
            </a:pPr>
            <a:r>
              <a:rPr lang="en-US" sz="2800" dirty="0">
                <a:latin typeface="Corbel" pitchFamily="34" charset="0"/>
              </a:rPr>
              <a:t>“The purpose of the VJO Initiative is to avoid unnecessary criminalization of mental illness and extended incarceration among Veterans by ensuring that eligible Veterans in contact with the criminal justice system have access to:</a:t>
            </a:r>
          </a:p>
          <a:p>
            <a:pPr marL="0" indent="0">
              <a:spcAft>
                <a:spcPct val="30000"/>
              </a:spcAft>
              <a:buNone/>
              <a:defRPr/>
            </a:pPr>
            <a:r>
              <a:rPr lang="en-US" sz="2800" dirty="0">
                <a:latin typeface="Corbel" pitchFamily="34" charset="0"/>
              </a:rPr>
              <a:t>VHA mental health and substance abuse services when clinically indicated , and other VA services and benefits as appropriate.”</a:t>
            </a:r>
          </a:p>
          <a:p>
            <a:pPr lvl="1">
              <a:spcAft>
                <a:spcPct val="30000"/>
              </a:spcAft>
              <a:defRPr/>
            </a:pPr>
            <a:r>
              <a:rPr lang="en-US" sz="1000" dirty="0">
                <a:latin typeface="Corbel" pitchFamily="34" charset="0"/>
              </a:rPr>
              <a:t>Department of Veteran Affairs, April 30, 2009, Under Secretary for Health’s Information Letter</a:t>
            </a:r>
          </a:p>
          <a:p>
            <a:endParaRPr lang="en-US" dirty="0"/>
          </a:p>
        </p:txBody>
      </p:sp>
      <p:sp>
        <p:nvSpPr>
          <p:cNvPr id="4" name="Slide Number Placeholder 3">
            <a:extLst>
              <a:ext uri="{FF2B5EF4-FFF2-40B4-BE49-F238E27FC236}">
                <a16:creationId xmlns:a16="http://schemas.microsoft.com/office/drawing/2014/main" id="{27BFC8DA-8FD2-F962-1929-FE71F4E53E1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24863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0E16-F016-46D0-A522-FAF7A309AAE0}"/>
              </a:ext>
            </a:extLst>
          </p:cNvPr>
          <p:cNvSpPr>
            <a:spLocks noGrp="1"/>
          </p:cNvSpPr>
          <p:nvPr>
            <p:ph type="title"/>
          </p:nvPr>
        </p:nvSpPr>
        <p:spPr/>
        <p:txBody>
          <a:bodyPr/>
          <a:lstStyle/>
          <a:p>
            <a:r>
              <a:rPr lang="en-US" dirty="0"/>
              <a:t>Justice-Involved Veterans</a:t>
            </a:r>
          </a:p>
        </p:txBody>
      </p:sp>
      <p:sp>
        <p:nvSpPr>
          <p:cNvPr id="3" name="Content Placeholder 2">
            <a:extLst>
              <a:ext uri="{FF2B5EF4-FFF2-40B4-BE49-F238E27FC236}">
                <a16:creationId xmlns:a16="http://schemas.microsoft.com/office/drawing/2014/main" id="{72B2C3FF-FCBC-41C3-8B80-09E09C0537AC}"/>
              </a:ext>
            </a:extLst>
          </p:cNvPr>
          <p:cNvSpPr>
            <a:spLocks noGrp="1"/>
          </p:cNvSpPr>
          <p:nvPr>
            <p:ph idx="1"/>
          </p:nvPr>
        </p:nvSpPr>
        <p:spPr>
          <a:xfrm>
            <a:off x="446282" y="1619250"/>
            <a:ext cx="11029615" cy="5036190"/>
          </a:xfrm>
        </p:spPr>
        <p:txBody>
          <a:bodyPr>
            <a:normAutofit fontScale="70000" lnSpcReduction="20000"/>
          </a:bodyPr>
          <a:lstStyle/>
          <a:p>
            <a:r>
              <a:rPr lang="en-US" sz="3000" dirty="0"/>
              <a:t>More than half have either mental health problems (PTSD, depression, anxiety) or Substance Use Disorders</a:t>
            </a:r>
          </a:p>
          <a:p>
            <a:endParaRPr lang="en-US" sz="3000" dirty="0"/>
          </a:p>
          <a:p>
            <a:r>
              <a:rPr lang="en-US" sz="3200" dirty="0"/>
              <a:t>In 2018 – 180,000 incarcerated Veterans in MA</a:t>
            </a:r>
          </a:p>
          <a:p>
            <a:pPr marL="0" indent="0">
              <a:buNone/>
            </a:pPr>
            <a:r>
              <a:rPr lang="en-US" sz="3200" dirty="0"/>
              <a:t>	-SUD was #1 factor for arrest</a:t>
            </a:r>
          </a:p>
          <a:p>
            <a:pPr marL="0" indent="0">
              <a:buNone/>
            </a:pPr>
            <a:r>
              <a:rPr lang="en-US" sz="3200" dirty="0"/>
              <a:t>	-Symptoms of PTSD was #2 factor for arrest (anger/irritability)</a:t>
            </a:r>
          </a:p>
          <a:p>
            <a:pPr marL="0" indent="0">
              <a:buNone/>
            </a:pPr>
            <a:endParaRPr lang="en-US" sz="3200" dirty="0"/>
          </a:p>
          <a:p>
            <a:r>
              <a:rPr lang="en-US" sz="3200" dirty="0"/>
              <a:t>Veterans are more likely to be sentenced for violent offences</a:t>
            </a:r>
          </a:p>
          <a:p>
            <a:pPr marL="0" indent="0">
              <a:buNone/>
            </a:pPr>
            <a:endParaRPr lang="en-US" sz="3000" dirty="0"/>
          </a:p>
          <a:p>
            <a:r>
              <a:rPr lang="en-US" sz="3000" dirty="0"/>
              <a:t>Approx. 9% of veterans returning from Iraq and Afghanistan have been arrested since returning</a:t>
            </a:r>
          </a:p>
          <a:p>
            <a:endParaRPr lang="en-US" sz="3000" dirty="0"/>
          </a:p>
          <a:p>
            <a:r>
              <a:rPr lang="en-US" sz="3000" dirty="0"/>
              <a:t>Outcomes when Veterans in the courts receive VA care</a:t>
            </a:r>
          </a:p>
          <a:p>
            <a:pPr lvl="1"/>
            <a:r>
              <a:rPr lang="en-US" sz="2600" dirty="0"/>
              <a:t>88% reduction in arrests (year post- vs. year pre-court participation) </a:t>
            </a:r>
          </a:p>
          <a:p>
            <a:pPr lvl="1"/>
            <a:r>
              <a:rPr lang="en-US" sz="2600" dirty="0"/>
              <a:t>30% increase in stable housing (from baseline to year post-court participation)</a:t>
            </a:r>
          </a:p>
        </p:txBody>
      </p:sp>
    </p:spTree>
    <p:extLst>
      <p:ext uri="{BB962C8B-B14F-4D97-AF65-F5344CB8AC3E}">
        <p14:creationId xmlns:p14="http://schemas.microsoft.com/office/powerpoint/2010/main" val="100506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FE3E-6E29-DD8D-DC59-9106A92E4277}"/>
              </a:ext>
            </a:extLst>
          </p:cNvPr>
          <p:cNvSpPr>
            <a:spLocks noGrp="1"/>
          </p:cNvSpPr>
          <p:nvPr>
            <p:ph type="title"/>
          </p:nvPr>
        </p:nvSpPr>
        <p:spPr/>
        <p:txBody>
          <a:bodyPr/>
          <a:lstStyle/>
          <a:p>
            <a:r>
              <a:rPr lang="en-US" dirty="0"/>
              <a:t>What can a VJO/HCRV Specialist do?</a:t>
            </a:r>
          </a:p>
        </p:txBody>
      </p:sp>
      <p:sp>
        <p:nvSpPr>
          <p:cNvPr id="3" name="Content Placeholder 2">
            <a:extLst>
              <a:ext uri="{FF2B5EF4-FFF2-40B4-BE49-F238E27FC236}">
                <a16:creationId xmlns:a16="http://schemas.microsoft.com/office/drawing/2014/main" id="{8C0733EB-65F2-72B6-819C-33F1FC68F07C}"/>
              </a:ext>
            </a:extLst>
          </p:cNvPr>
          <p:cNvSpPr>
            <a:spLocks noGrp="1"/>
          </p:cNvSpPr>
          <p:nvPr>
            <p:ph idx="1"/>
          </p:nvPr>
        </p:nvSpPr>
        <p:spPr/>
        <p:txBody>
          <a:bodyPr/>
          <a:lstStyle/>
          <a:p>
            <a:r>
              <a:rPr lang="en-US" dirty="0"/>
              <a:t>Facilitate access to VA services at the earliest possible point in the Veteran’s criminal justice involvement</a:t>
            </a:r>
          </a:p>
          <a:p>
            <a:r>
              <a:rPr lang="en-US" dirty="0"/>
              <a:t>Assist local partners in identifying Veterans and determining eligibility for VHA services</a:t>
            </a:r>
          </a:p>
          <a:p>
            <a:r>
              <a:rPr lang="en-US" dirty="0"/>
              <a:t>Conduct outreach, assessment and case management for Veterans engaged with law enforcement and the judicial system</a:t>
            </a:r>
          </a:p>
          <a:p>
            <a:r>
              <a:rPr lang="en-US" dirty="0"/>
              <a:t>Training for law enforcement and judicial staff</a:t>
            </a:r>
          </a:p>
          <a:p>
            <a:r>
              <a:rPr lang="en-US" dirty="0"/>
              <a:t>Referrals for VA and community-based services/resources</a:t>
            </a:r>
          </a:p>
        </p:txBody>
      </p:sp>
    </p:spTree>
    <p:extLst>
      <p:ext uri="{BB962C8B-B14F-4D97-AF65-F5344CB8AC3E}">
        <p14:creationId xmlns:p14="http://schemas.microsoft.com/office/powerpoint/2010/main" val="2579500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9224857-49EA-9AF9-6B2C-A15D6F4F1C19}"/>
              </a:ext>
            </a:extLst>
          </p:cNvPr>
          <p:cNvSpPr>
            <a:spLocks noGrp="1" noChangeArrowheads="1"/>
          </p:cNvSpPr>
          <p:nvPr>
            <p:ph type="title"/>
          </p:nvPr>
        </p:nvSpPr>
        <p:spPr/>
        <p:txBody>
          <a:bodyPr/>
          <a:lstStyle/>
          <a:p>
            <a:r>
              <a:rPr lang="en-US" altLang="en-US"/>
              <a:t>VA Enrollment</a:t>
            </a:r>
          </a:p>
        </p:txBody>
      </p:sp>
      <p:sp>
        <p:nvSpPr>
          <p:cNvPr id="3" name="Content Placeholder 2">
            <a:extLst>
              <a:ext uri="{FF2B5EF4-FFF2-40B4-BE49-F238E27FC236}">
                <a16:creationId xmlns:a16="http://schemas.microsoft.com/office/drawing/2014/main" id="{11706696-1EAD-759C-3142-78347097DBBE}"/>
              </a:ext>
            </a:extLst>
          </p:cNvPr>
          <p:cNvSpPr>
            <a:spLocks noGrp="1"/>
          </p:cNvSpPr>
          <p:nvPr>
            <p:ph idx="1"/>
          </p:nvPr>
        </p:nvSpPr>
        <p:spPr>
          <a:xfrm>
            <a:off x="1752600" y="1582220"/>
            <a:ext cx="8686800" cy="4818580"/>
          </a:xfrm>
        </p:spPr>
        <p:txBody>
          <a:bodyPr/>
          <a:lstStyle/>
          <a:p>
            <a:pPr>
              <a:defRPr/>
            </a:pPr>
            <a:r>
              <a:rPr lang="en-US" dirty="0"/>
              <a:t>DD214 (www.archives.gov)</a:t>
            </a:r>
          </a:p>
          <a:p>
            <a:pPr>
              <a:defRPr/>
            </a:pPr>
            <a:r>
              <a:rPr lang="en-US" dirty="0"/>
              <a:t>1010EZ-enrollment document</a:t>
            </a:r>
          </a:p>
          <a:p>
            <a:pPr lvl="1">
              <a:defRPr/>
            </a:pPr>
            <a:r>
              <a:rPr lang="en-US" dirty="0"/>
              <a:t>Online, Paper, VA clinic, phone</a:t>
            </a:r>
          </a:p>
          <a:p>
            <a:pPr lvl="1">
              <a:defRPr/>
            </a:pPr>
            <a:r>
              <a:rPr lang="en-US" dirty="0">
                <a:highlight>
                  <a:srgbClr val="FFFF00"/>
                </a:highlight>
              </a:rPr>
              <a:t>National Enrollment-877-222-8387</a:t>
            </a:r>
          </a:p>
          <a:p>
            <a:pPr lvl="1">
              <a:defRPr/>
            </a:pPr>
            <a:r>
              <a:rPr lang="en-US" dirty="0"/>
              <a:t>https://www.va.gov/HEALTHBENEFITS/apply/</a:t>
            </a:r>
          </a:p>
          <a:p>
            <a:pPr>
              <a:defRPr/>
            </a:pPr>
            <a:r>
              <a:rPr lang="en-US" dirty="0"/>
              <a:t>Factors considered include length of service and discharge (September 8, 1980)</a:t>
            </a:r>
          </a:p>
          <a:p>
            <a:pPr>
              <a:defRPr/>
            </a:pPr>
            <a:r>
              <a:rPr lang="en-US" sz="2400" dirty="0"/>
              <a:t>VA eligibility and enrollment office determines eligibility</a:t>
            </a:r>
          </a:p>
          <a:p>
            <a:pPr>
              <a:defRPr/>
            </a:pPr>
            <a:r>
              <a:rPr lang="en-US" dirty="0"/>
              <a:t>Service Connection</a:t>
            </a:r>
          </a:p>
          <a:p>
            <a:pPr lvl="1">
              <a:defRPr/>
            </a:pPr>
            <a:r>
              <a:rPr lang="en-US" dirty="0"/>
              <a:t>Disease/injury incurred during military service</a:t>
            </a:r>
          </a:p>
          <a:p>
            <a:pPr lvl="1">
              <a:defRPr/>
            </a:pPr>
            <a:r>
              <a:rPr lang="en-US" dirty="0"/>
              <a:t>Compensation benefits may be paid</a:t>
            </a:r>
          </a:p>
          <a:p>
            <a:pPr marL="0" indent="0">
              <a:buNone/>
              <a:defRPr/>
            </a:pPr>
            <a:endParaRPr lang="en-US" dirty="0"/>
          </a:p>
          <a:p>
            <a:pPr marL="0" indent="0">
              <a:buNone/>
              <a:defRPr/>
            </a:pPr>
            <a:endParaRPr lang="en-US" dirty="0"/>
          </a:p>
        </p:txBody>
      </p:sp>
    </p:spTree>
    <p:extLst>
      <p:ext uri="{BB962C8B-B14F-4D97-AF65-F5344CB8AC3E}">
        <p14:creationId xmlns:p14="http://schemas.microsoft.com/office/powerpoint/2010/main" val="1737524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975FDD3B-4D61-AA99-CFD2-095E21D4BE5E}"/>
              </a:ext>
            </a:extLst>
          </p:cNvPr>
          <p:cNvSpPr>
            <a:spLocks noChangeArrowheads="1"/>
          </p:cNvSpPr>
          <p:nvPr/>
        </p:nvSpPr>
        <p:spPr bwMode="auto">
          <a:xfrm>
            <a:off x="3878263" y="928914"/>
            <a:ext cx="601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4000" dirty="0">
                <a:latin typeface="Arial" panose="020B0604020202020204" pitchFamily="34" charset="0"/>
              </a:rPr>
              <a:t>The Brave Act </a:t>
            </a:r>
          </a:p>
        </p:txBody>
      </p:sp>
      <p:pic>
        <p:nvPicPr>
          <p:cNvPr id="20484" name="Picture 3" descr="C:\Users\VHANHMDEMARM1\Desktop\12119194_965603726837862_3768566783968932174_n.jpg">
            <a:extLst>
              <a:ext uri="{FF2B5EF4-FFF2-40B4-BE49-F238E27FC236}">
                <a16:creationId xmlns:a16="http://schemas.microsoft.com/office/drawing/2014/main" id="{5072D972-E1F8-FCE6-8525-68FCEC9F4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395311"/>
            <a:ext cx="541020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23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1BE3-B05D-F552-E4D8-B1F51CC6D7A4}"/>
              </a:ext>
            </a:extLst>
          </p:cNvPr>
          <p:cNvSpPr>
            <a:spLocks noGrp="1"/>
          </p:cNvSpPr>
          <p:nvPr>
            <p:ph type="title" idx="4294967295"/>
          </p:nvPr>
        </p:nvSpPr>
        <p:spPr>
          <a:xfrm>
            <a:off x="1295400" y="496887"/>
            <a:ext cx="8229600" cy="1139825"/>
          </a:xfrm>
        </p:spPr>
        <p:txBody>
          <a:bodyPr>
            <a:normAutofit/>
          </a:bodyPr>
          <a:lstStyle/>
          <a:p>
            <a:pPr eaLnBrk="1" hangingPunct="1">
              <a:defRPr/>
            </a:pPr>
            <a:r>
              <a:rPr lang="en-US" dirty="0"/>
              <a:t>Veteran Treatment Courts</a:t>
            </a:r>
          </a:p>
        </p:txBody>
      </p:sp>
      <p:sp>
        <p:nvSpPr>
          <p:cNvPr id="3" name="Content Placeholder 2">
            <a:extLst>
              <a:ext uri="{FF2B5EF4-FFF2-40B4-BE49-F238E27FC236}">
                <a16:creationId xmlns:a16="http://schemas.microsoft.com/office/drawing/2014/main" id="{8A18BCCC-560D-D23C-B588-0D6BB566C863}"/>
              </a:ext>
            </a:extLst>
          </p:cNvPr>
          <p:cNvSpPr>
            <a:spLocks noGrp="1"/>
          </p:cNvSpPr>
          <p:nvPr>
            <p:ph idx="4294967295"/>
          </p:nvPr>
        </p:nvSpPr>
        <p:spPr>
          <a:xfrm>
            <a:off x="1552575" y="1762125"/>
            <a:ext cx="8229600" cy="6781800"/>
          </a:xfrm>
        </p:spPr>
        <p:txBody>
          <a:bodyPr/>
          <a:lstStyle/>
          <a:p>
            <a:pPr eaLnBrk="1" hangingPunct="1">
              <a:buFont typeface="Wingdings" panose="05000000000000000000" pitchFamily="2" charset="2"/>
              <a:buNone/>
              <a:defRPr/>
            </a:pPr>
            <a:endParaRPr lang="en-US" dirty="0"/>
          </a:p>
          <a:p>
            <a:pPr eaLnBrk="1" hangingPunct="1">
              <a:defRPr/>
            </a:pPr>
            <a:r>
              <a:rPr lang="en-US" sz="2800" dirty="0"/>
              <a:t>Western Mass Veterans Treatment Court</a:t>
            </a:r>
          </a:p>
          <a:p>
            <a:pPr marL="0" indent="0" eaLnBrk="1" hangingPunct="1">
              <a:buNone/>
              <a:defRPr/>
            </a:pPr>
            <a:endParaRPr lang="en-US" dirty="0"/>
          </a:p>
          <a:p>
            <a:pPr eaLnBrk="1" hangingPunct="1">
              <a:defRPr/>
            </a:pPr>
            <a:r>
              <a:rPr lang="en-US" sz="2800" dirty="0"/>
              <a:t>Gardner Veterans Treatment Court</a:t>
            </a:r>
          </a:p>
          <a:p>
            <a:pPr eaLnBrk="1" hangingPunct="1">
              <a:buFont typeface="Wingdings" panose="05000000000000000000" pitchFamily="2" charset="2"/>
              <a:buNone/>
              <a:defRPr/>
            </a:pPr>
            <a:endParaRPr lang="en-US" dirty="0"/>
          </a:p>
          <a:p>
            <a:pPr>
              <a:buNone/>
              <a:defRPr/>
            </a:pPr>
            <a:endParaRPr lang="en-US" dirty="0"/>
          </a:p>
          <a:p>
            <a:pPr eaLnBrk="1" hangingPunct="1">
              <a:defRPr/>
            </a:pPr>
            <a:endParaRPr lang="en-US" dirty="0"/>
          </a:p>
        </p:txBody>
      </p:sp>
      <p:pic>
        <p:nvPicPr>
          <p:cNvPr id="18436" name="Picture 6" descr="P:\VTC photo.jpg">
            <a:extLst>
              <a:ext uri="{FF2B5EF4-FFF2-40B4-BE49-F238E27FC236}">
                <a16:creationId xmlns:a16="http://schemas.microsoft.com/office/drawing/2014/main" id="{D1E83567-6EEA-B260-779A-DAFA0C9BB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4072909"/>
            <a:ext cx="3905250" cy="216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67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3DC6-5312-4877-ACA4-79106F26E00A}"/>
              </a:ext>
            </a:extLst>
          </p:cNvPr>
          <p:cNvSpPr>
            <a:spLocks noGrp="1"/>
          </p:cNvSpPr>
          <p:nvPr>
            <p:ph type="title"/>
          </p:nvPr>
        </p:nvSpPr>
        <p:spPr/>
        <p:txBody>
          <a:bodyPr/>
          <a:lstStyle/>
          <a:p>
            <a:r>
              <a:rPr lang="en-US" dirty="0"/>
              <a:t>How can law enforcement help?</a:t>
            </a:r>
          </a:p>
        </p:txBody>
      </p:sp>
      <p:sp>
        <p:nvSpPr>
          <p:cNvPr id="3" name="Content Placeholder 2">
            <a:extLst>
              <a:ext uri="{FF2B5EF4-FFF2-40B4-BE49-F238E27FC236}">
                <a16:creationId xmlns:a16="http://schemas.microsoft.com/office/drawing/2014/main" id="{60A435DC-8C34-4D6C-9C9D-E5441EFA3530}"/>
              </a:ext>
            </a:extLst>
          </p:cNvPr>
          <p:cNvSpPr>
            <a:spLocks noGrp="1"/>
          </p:cNvSpPr>
          <p:nvPr>
            <p:ph sz="half" idx="1"/>
          </p:nvPr>
        </p:nvSpPr>
        <p:spPr>
          <a:xfrm>
            <a:off x="561738" y="1926076"/>
            <a:ext cx="10839079" cy="4824919"/>
          </a:xfrm>
        </p:spPr>
        <p:txBody>
          <a:bodyPr>
            <a:normAutofit fontScale="92500" lnSpcReduction="20000"/>
          </a:bodyPr>
          <a:lstStyle/>
          <a:p>
            <a:r>
              <a:rPr lang="en-US" sz="2400" dirty="0"/>
              <a:t>Ask Veteran “Have you served in the US military?”</a:t>
            </a:r>
          </a:p>
          <a:p>
            <a:r>
              <a:rPr lang="en-US" sz="2400" dirty="0"/>
              <a:t>Once you’ve established Veteran status, ask if person is being seen at any VA</a:t>
            </a:r>
          </a:p>
          <a:p>
            <a:r>
              <a:rPr lang="en-US" sz="2400" dirty="0"/>
              <a:t>If they are, ask if they have a safety plan and if they have someone they want to call from the plan</a:t>
            </a:r>
          </a:p>
          <a:p>
            <a:r>
              <a:rPr lang="en-US" sz="2400" dirty="0"/>
              <a:t>Lower Radio</a:t>
            </a:r>
          </a:p>
          <a:p>
            <a:r>
              <a:rPr lang="en-US" sz="2400" dirty="0"/>
              <a:t>Active listening skills</a:t>
            </a:r>
          </a:p>
          <a:p>
            <a:r>
              <a:rPr lang="en-US" sz="2400" dirty="0"/>
              <a:t>Softer / slower voice / be careful of tone / avoid sarcasm</a:t>
            </a:r>
          </a:p>
          <a:p>
            <a:r>
              <a:rPr lang="en-US" sz="2400" dirty="0"/>
              <a:t>Ask open-ended questions (“what, how, when – avoid why”)</a:t>
            </a:r>
          </a:p>
          <a:p>
            <a:r>
              <a:rPr lang="en-US" sz="2400" dirty="0"/>
              <a:t>Effective pauses</a:t>
            </a:r>
          </a:p>
          <a:p>
            <a:r>
              <a:rPr lang="en-US" sz="2400" dirty="0"/>
              <a:t>Re-state/recap what they have said </a:t>
            </a:r>
          </a:p>
          <a:p>
            <a:r>
              <a:rPr lang="en-US" sz="2400" dirty="0"/>
              <a:t>Grounding - Get them in the present</a:t>
            </a:r>
          </a:p>
          <a:p>
            <a:r>
              <a:rPr lang="en-US" sz="2400" dirty="0"/>
              <a:t>Do not overcrowd Veteran.   Give some space</a:t>
            </a:r>
          </a:p>
          <a:p>
            <a:r>
              <a:rPr lang="en-US" sz="2400" dirty="0"/>
              <a:t>Keep them informed of steps along the way</a:t>
            </a:r>
          </a:p>
        </p:txBody>
      </p:sp>
    </p:spTree>
    <p:extLst>
      <p:ext uri="{BB962C8B-B14F-4D97-AF65-F5344CB8AC3E}">
        <p14:creationId xmlns:p14="http://schemas.microsoft.com/office/powerpoint/2010/main" val="3152439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1100</Words>
  <Application>Microsoft Office PowerPoint</Application>
  <PresentationFormat>Widescreen</PresentationFormat>
  <Paragraphs>141</Paragraphs>
  <Slides>11</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 Narrow</vt:lpstr>
      <vt:lpstr>Arial Nova Cond</vt:lpstr>
      <vt:lpstr>Calibri</vt:lpstr>
      <vt:lpstr>Calibri Light</vt:lpstr>
      <vt:lpstr>Corbel</vt:lpstr>
      <vt:lpstr>Rockwell Extra Bold</vt:lpstr>
      <vt:lpstr>Wingdings</vt:lpstr>
      <vt:lpstr>Office Theme</vt:lpstr>
      <vt:lpstr>The brotherhood</vt:lpstr>
      <vt:lpstr>Invisible Wounds</vt:lpstr>
      <vt:lpstr>Veterans Justice Program Initiative</vt:lpstr>
      <vt:lpstr>Justice-Involved Veterans</vt:lpstr>
      <vt:lpstr>What can a VJO/HCRV Specialist do?</vt:lpstr>
      <vt:lpstr>VA Enrollment</vt:lpstr>
      <vt:lpstr>PowerPoint Presentation</vt:lpstr>
      <vt:lpstr>Veteran Treatment Courts</vt:lpstr>
      <vt:lpstr>How can law enforcement help?</vt:lpstr>
      <vt:lpstr>Goals of intervention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brotherhood</dc:title>
  <dc:creator>Grant, Regina E.</dc:creator>
  <cp:lastModifiedBy>Grant, Regina E.</cp:lastModifiedBy>
  <cp:revision>1</cp:revision>
  <dcterms:created xsi:type="dcterms:W3CDTF">2023-11-28T20:48:57Z</dcterms:created>
  <dcterms:modified xsi:type="dcterms:W3CDTF">2023-11-28T20:59:17Z</dcterms:modified>
</cp:coreProperties>
</file>